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T Serif" charset="1" panose="020A0603040505020204"/>
      <p:regular r:id="rId10"/>
    </p:embeddedFont>
    <p:embeddedFont>
      <p:font typeface="PT Serif Bold" charset="1" panose="020A0703040505020204"/>
      <p:regular r:id="rId11"/>
    </p:embeddedFont>
    <p:embeddedFont>
      <p:font typeface="PT Serif Italics" charset="1" panose="020A0603040505090204"/>
      <p:regular r:id="rId12"/>
    </p:embeddedFont>
    <p:embeddedFont>
      <p:font typeface="PT Serif Bold Italics" charset="1" panose="020A0703040505090204"/>
      <p:regular r:id="rId13"/>
    </p:embeddedFont>
    <p:embeddedFont>
      <p:font typeface="Public Sans 1" charset="1" panose="00000000000000000000"/>
      <p:regular r:id="rId14"/>
    </p:embeddedFont>
    <p:embeddedFont>
      <p:font typeface="Public Sans 1 Bold" charset="1" panose="00000000000000000000"/>
      <p:regular r:id="rId15"/>
    </p:embeddedFont>
    <p:embeddedFont>
      <p:font typeface="Public Sans 1 Italics" charset="1" panose="00000000000000000000"/>
      <p:regular r:id="rId16"/>
    </p:embeddedFont>
    <p:embeddedFont>
      <p:font typeface="Public Sans 1 Bold Italics" charset="1" panose="00000000000000000000"/>
      <p:regular r:id="rId17"/>
    </p:embeddedFont>
    <p:embeddedFont>
      <p:font typeface="Public Sans Bold" charset="1" panose="00000000000000000000"/>
      <p:regular r:id="rId18"/>
    </p:embeddedFont>
    <p:embeddedFont>
      <p:font typeface="Public Sans Bold Bold" charset="1" panose="00000000000000000000"/>
      <p:regular r:id="rId19"/>
    </p:embeddedFont>
    <p:embeddedFont>
      <p:font typeface="Public Sans Bold Italics" charset="1" panose="00000000000000000000"/>
      <p:regular r:id="rId20"/>
    </p:embeddedFont>
    <p:embeddedFont>
      <p:font typeface="Public Sans Bold Bold Italics" charset="1" panose="000000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Public Sans 2" charset="1" panose="00000000000000000000"/>
      <p:regular r:id="rId26"/>
    </p:embeddedFont>
    <p:embeddedFont>
      <p:font typeface="Public Sans 2 Bold" charset="1" panose="00000000000000000000"/>
      <p:regular r:id="rId27"/>
    </p:embeddedFont>
    <p:embeddedFont>
      <p:font typeface="Public Sans 2 Italics" charset="1" panose="00000000000000000000"/>
      <p:regular r:id="rId28"/>
    </p:embeddedFont>
    <p:embeddedFont>
      <p:font typeface="Public Sans 2 Bold Italics" charset="1" panose="00000000000000000000"/>
      <p:regular r:id="rId29"/>
    </p:embeddedFont>
    <p:embeddedFont>
      <p:font typeface="Public Sans 2 Thin" charset="1" panose="00000000000000000000"/>
      <p:regular r:id="rId30"/>
    </p:embeddedFont>
    <p:embeddedFont>
      <p:font typeface="Public Sans 2 Thin Italics" charset="1" panose="00000000000000000000"/>
      <p:regular r:id="rId31"/>
    </p:embeddedFont>
    <p:embeddedFont>
      <p:font typeface="Public Sans 2 Medium" charset="1" panose="00000000000000000000"/>
      <p:regular r:id="rId32"/>
    </p:embeddedFont>
    <p:embeddedFont>
      <p:font typeface="Public Sans 2 Medium Italics" charset="1" panose="00000000000000000000"/>
      <p:regular r:id="rId33"/>
    </p:embeddedFont>
    <p:embeddedFont>
      <p:font typeface="Public Sans 2 Heavy" charset="1" panose="00000000000000000000"/>
      <p:regular r:id="rId34"/>
    </p:embeddedFont>
    <p:embeddedFont>
      <p:font typeface="Public Sans 2 Heavy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523199" y="2789143"/>
            <a:ext cx="11661746" cy="1300976"/>
            <a:chOff x="0" y="0"/>
            <a:chExt cx="1308129" cy="145934"/>
          </a:xfrm>
        </p:grpSpPr>
        <p:sp>
          <p:nvSpPr>
            <p:cNvPr name="Freeform 3" id="3"/>
            <p:cNvSpPr/>
            <p:nvPr/>
          </p:nvSpPr>
          <p:spPr>
            <a:xfrm flipH="false" flipV="false" rot="0">
              <a:off x="0" y="0"/>
              <a:ext cx="1308129" cy="145934"/>
            </a:xfrm>
            <a:custGeom>
              <a:avLst/>
              <a:gdLst/>
              <a:ahLst/>
              <a:cxnLst/>
              <a:rect r="r" b="b" t="t" l="l"/>
              <a:pathLst>
                <a:path h="145934" w="1308129">
                  <a:moveTo>
                    <a:pt x="0" y="0"/>
                  </a:moveTo>
                  <a:lnTo>
                    <a:pt x="1308129" y="0"/>
                  </a:lnTo>
                  <a:lnTo>
                    <a:pt x="1308129" y="145934"/>
                  </a:lnTo>
                  <a:lnTo>
                    <a:pt x="0" y="145934"/>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5" id="5"/>
          <p:cNvSpPr/>
          <p:nvPr/>
        </p:nvSpPr>
        <p:spPr>
          <a:xfrm flipH="false" flipV="false" rot="513312">
            <a:off x="6824633" y="5029427"/>
            <a:ext cx="1152163" cy="1152163"/>
          </a:xfrm>
          <a:custGeom>
            <a:avLst/>
            <a:gdLst/>
            <a:ahLst/>
            <a:cxnLst/>
            <a:rect r="r" b="b" t="t" l="l"/>
            <a:pathLst>
              <a:path h="1152163" w="1152163">
                <a:moveTo>
                  <a:pt x="0" y="0"/>
                </a:moveTo>
                <a:lnTo>
                  <a:pt x="1152163" y="0"/>
                </a:lnTo>
                <a:lnTo>
                  <a:pt x="1152163" y="1152162"/>
                </a:lnTo>
                <a:lnTo>
                  <a:pt x="0" y="11521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47640">
            <a:off x="1127200" y="5352139"/>
            <a:ext cx="1152163" cy="1152163"/>
          </a:xfrm>
          <a:custGeom>
            <a:avLst/>
            <a:gdLst/>
            <a:ahLst/>
            <a:cxnLst/>
            <a:rect r="r" b="b" t="t" l="l"/>
            <a:pathLst>
              <a:path h="1152163" w="1152163">
                <a:moveTo>
                  <a:pt x="0" y="0"/>
                </a:moveTo>
                <a:lnTo>
                  <a:pt x="1152162" y="0"/>
                </a:lnTo>
                <a:lnTo>
                  <a:pt x="1152162" y="1152163"/>
                </a:lnTo>
                <a:lnTo>
                  <a:pt x="0" y="11521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210402">
            <a:off x="15694538" y="6644151"/>
            <a:ext cx="1152163" cy="1152163"/>
          </a:xfrm>
          <a:custGeom>
            <a:avLst/>
            <a:gdLst/>
            <a:ahLst/>
            <a:cxnLst/>
            <a:rect r="r" b="b" t="t" l="l"/>
            <a:pathLst>
              <a:path h="1152163" w="1152163">
                <a:moveTo>
                  <a:pt x="0" y="0"/>
                </a:moveTo>
                <a:lnTo>
                  <a:pt x="1152162" y="0"/>
                </a:lnTo>
                <a:lnTo>
                  <a:pt x="1152162" y="1152163"/>
                </a:lnTo>
                <a:lnTo>
                  <a:pt x="0" y="11521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56647" y="5931853"/>
            <a:ext cx="5958833" cy="3001085"/>
          </a:xfrm>
          <a:custGeom>
            <a:avLst/>
            <a:gdLst/>
            <a:ahLst/>
            <a:cxnLst/>
            <a:rect r="r" b="b" t="t" l="l"/>
            <a:pathLst>
              <a:path h="3001085" w="5958833">
                <a:moveTo>
                  <a:pt x="0" y="0"/>
                </a:moveTo>
                <a:lnTo>
                  <a:pt x="5958834" y="0"/>
                </a:lnTo>
                <a:lnTo>
                  <a:pt x="5958834" y="3001085"/>
                </a:lnTo>
                <a:lnTo>
                  <a:pt x="0" y="3001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28700" y="8693302"/>
            <a:ext cx="16230600" cy="370498"/>
            <a:chOff x="0" y="0"/>
            <a:chExt cx="5017630" cy="114538"/>
          </a:xfrm>
        </p:grpSpPr>
        <p:sp>
          <p:nvSpPr>
            <p:cNvPr name="Freeform 10" id="10"/>
            <p:cNvSpPr/>
            <p:nvPr/>
          </p:nvSpPr>
          <p:spPr>
            <a:xfrm flipH="false" flipV="false" rot="0">
              <a:off x="0" y="0"/>
              <a:ext cx="5017630" cy="114538"/>
            </a:xfrm>
            <a:custGeom>
              <a:avLst/>
              <a:gdLst/>
              <a:ahLst/>
              <a:cxnLst/>
              <a:rect r="r" b="b" t="t" l="l"/>
              <a:pathLst>
                <a:path h="114538" w="5017630">
                  <a:moveTo>
                    <a:pt x="0" y="0"/>
                  </a:moveTo>
                  <a:lnTo>
                    <a:pt x="5017630" y="0"/>
                  </a:lnTo>
                  <a:lnTo>
                    <a:pt x="5017630" y="114538"/>
                  </a:lnTo>
                  <a:lnTo>
                    <a:pt x="0" y="114538"/>
                  </a:lnTo>
                  <a:close/>
                </a:path>
              </a:pathLst>
            </a:custGeom>
            <a:solidFill>
              <a:srgbClr val="1A0262"/>
            </a:solidFill>
          </p:spPr>
        </p:sp>
        <p:sp>
          <p:nvSpPr>
            <p:cNvPr name="TextBox 11" id="11"/>
            <p:cNvSpPr txBox="true"/>
            <p:nvPr/>
          </p:nvSpPr>
          <p:spPr>
            <a:xfrm>
              <a:off x="0" y="9525"/>
              <a:ext cx="812800" cy="803275"/>
            </a:xfrm>
            <a:prstGeom prst="rect">
              <a:avLst/>
            </a:prstGeom>
          </p:spPr>
          <p:txBody>
            <a:bodyPr anchor="ctr" rtlCol="false" tIns="50800" lIns="50800" bIns="50800" rIns="50800"/>
            <a:lstStyle/>
            <a:p>
              <a:pPr algn="ctr">
                <a:lnSpc>
                  <a:spcPts val="1539"/>
                </a:lnSpc>
              </a:pPr>
            </a:p>
          </p:txBody>
        </p:sp>
      </p:grpSp>
      <p:sp>
        <p:nvSpPr>
          <p:cNvPr name="Freeform 12" id="12"/>
          <p:cNvSpPr/>
          <p:nvPr/>
        </p:nvSpPr>
        <p:spPr>
          <a:xfrm flipH="false" flipV="false" rot="0">
            <a:off x="4352304" y="5282214"/>
            <a:ext cx="1434402" cy="1330082"/>
          </a:xfrm>
          <a:custGeom>
            <a:avLst/>
            <a:gdLst/>
            <a:ahLst/>
            <a:cxnLst/>
            <a:rect r="r" b="b" t="t" l="l"/>
            <a:pathLst>
              <a:path h="1330082" w="1434402">
                <a:moveTo>
                  <a:pt x="0" y="0"/>
                </a:moveTo>
                <a:lnTo>
                  <a:pt x="1434402" y="0"/>
                </a:lnTo>
                <a:lnTo>
                  <a:pt x="1434402" y="1330082"/>
                </a:lnTo>
                <a:lnTo>
                  <a:pt x="0" y="13300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639519" y="4594836"/>
            <a:ext cx="8791833" cy="4110673"/>
          </a:xfrm>
          <a:custGeom>
            <a:avLst/>
            <a:gdLst/>
            <a:ahLst/>
            <a:cxnLst/>
            <a:rect r="r" b="b" t="t" l="l"/>
            <a:pathLst>
              <a:path h="4110673" w="8791833">
                <a:moveTo>
                  <a:pt x="0" y="0"/>
                </a:moveTo>
                <a:lnTo>
                  <a:pt x="8791834" y="0"/>
                </a:lnTo>
                <a:lnTo>
                  <a:pt x="8791834" y="4110673"/>
                </a:lnTo>
                <a:lnTo>
                  <a:pt x="0" y="4110673"/>
                </a:lnTo>
                <a:lnTo>
                  <a:pt x="0" y="0"/>
                </a:lnTo>
                <a:close/>
              </a:path>
            </a:pathLst>
          </a:custGeom>
          <a:blipFill>
            <a:blip r:embed="rId8">
              <a:extLst>
                <a:ext uri="{96DAC541-7B7A-43D3-8B79-37D633B846F1}">
                  <asvg:svgBlip xmlns:asvg="http://schemas.microsoft.com/office/drawing/2016/SVG/main" r:embed="rId9"/>
                </a:ext>
              </a:extLst>
            </a:blip>
            <a:stretch>
              <a:fillRect l="0" t="0" r="0" b="-75380"/>
            </a:stretch>
          </a:blipFill>
        </p:spPr>
      </p:sp>
      <p:sp>
        <p:nvSpPr>
          <p:cNvPr name="TextBox 14" id="14"/>
          <p:cNvSpPr txBox="true"/>
          <p:nvPr/>
        </p:nvSpPr>
        <p:spPr>
          <a:xfrm rot="0">
            <a:off x="1028700" y="1663223"/>
            <a:ext cx="12908414" cy="2291523"/>
          </a:xfrm>
          <a:prstGeom prst="rect">
            <a:avLst/>
          </a:prstGeom>
        </p:spPr>
        <p:txBody>
          <a:bodyPr anchor="t" rtlCol="false" tIns="0" lIns="0" bIns="0" rIns="0">
            <a:spAutoFit/>
          </a:bodyPr>
          <a:lstStyle/>
          <a:p>
            <a:pPr>
              <a:lnSpc>
                <a:spcPts val="9184"/>
              </a:lnSpc>
            </a:pPr>
            <a:r>
              <a:rPr lang="en-US" sz="7065">
                <a:solidFill>
                  <a:srgbClr val="1A0262"/>
                </a:solidFill>
                <a:latin typeface="PT Serif"/>
              </a:rPr>
              <a:t>Introduction in</a:t>
            </a:r>
          </a:p>
          <a:p>
            <a:pPr>
              <a:lnSpc>
                <a:spcPts val="9184"/>
              </a:lnSpc>
            </a:pPr>
            <a:r>
              <a:rPr lang="en-US" sz="7065">
                <a:solidFill>
                  <a:srgbClr val="1A0262"/>
                </a:solidFill>
                <a:latin typeface="PT Serif"/>
              </a:rPr>
              <a:t>PROGRAMMING</a:t>
            </a:r>
          </a:p>
        </p:txBody>
      </p:sp>
      <p:sp>
        <p:nvSpPr>
          <p:cNvPr name="TextBox 15" id="15"/>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1A0262"/>
                </a:solidFill>
                <a:latin typeface="Public Sans Bold"/>
              </a:rPr>
              <a:t>NAVITHA GUNALAN</a:t>
            </a:r>
          </a:p>
          <a:p>
            <a:pPr>
              <a:lnSpc>
                <a:spcPts val="1539"/>
              </a:lnSpc>
            </a:pPr>
            <a:r>
              <a:rPr lang="en-US" sz="1399" spc="69">
                <a:solidFill>
                  <a:srgbClr val="1A0262"/>
                </a:solidFill>
                <a:latin typeface="Public Sans Bold"/>
              </a:rPr>
              <a:t>INTRODUCTION TO PROGRAMMING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31F6"/>
        </a:solidFill>
      </p:bgPr>
    </p:bg>
    <p:spTree>
      <p:nvGrpSpPr>
        <p:cNvPr id="1" name=""/>
        <p:cNvGrpSpPr/>
        <p:nvPr/>
      </p:nvGrpSpPr>
      <p:grpSpPr>
        <a:xfrm>
          <a:off x="0" y="0"/>
          <a:ext cx="0" cy="0"/>
          <a:chOff x="0" y="0"/>
          <a:chExt cx="0" cy="0"/>
        </a:xfrm>
      </p:grpSpPr>
      <p:sp>
        <p:nvSpPr>
          <p:cNvPr name="TextBox 2" id="2"/>
          <p:cNvSpPr txBox="true"/>
          <p:nvPr/>
        </p:nvSpPr>
        <p:spPr>
          <a:xfrm rot="0">
            <a:off x="379283" y="1582492"/>
            <a:ext cx="17529434" cy="7074391"/>
          </a:xfrm>
          <a:prstGeom prst="rect">
            <a:avLst/>
          </a:prstGeom>
        </p:spPr>
        <p:txBody>
          <a:bodyPr anchor="t" rtlCol="false" tIns="0" lIns="0" bIns="0" rIns="0">
            <a:spAutoFit/>
          </a:bodyPr>
          <a:lstStyle/>
          <a:p>
            <a:pPr algn="just">
              <a:lnSpc>
                <a:spcPts val="3999"/>
              </a:lnSpc>
            </a:pPr>
            <a:r>
              <a:rPr lang="en-US" sz="2856" u="sng">
                <a:solidFill>
                  <a:srgbClr val="FFFFFF"/>
                </a:solidFill>
                <a:latin typeface="Canva Sans Bold"/>
              </a:rPr>
              <a:t>Operating Systems</a:t>
            </a:r>
            <a:r>
              <a:rPr lang="en-US" sz="2856">
                <a:solidFill>
                  <a:srgbClr val="FFFFFF"/>
                </a:solidFill>
                <a:latin typeface="Canva Sans"/>
              </a:rPr>
              <a:t> : An operating system is the most fundamental set of programs on</a:t>
            </a:r>
            <a:r>
              <a:rPr lang="en-US" sz="2856">
                <a:solidFill>
                  <a:srgbClr val="FFFFFF"/>
                </a:solidFill>
                <a:latin typeface="Canva Sans"/>
              </a:rPr>
              <a:t>a computer. The operating system controls the internal operations of the computer’s hardware, manages all of the devices connected to the computer, allows data to be saved to and retrieved from storage devices, and allows other programs to run on the computer. Popular operating systems computers include</a:t>
            </a:r>
            <a:r>
              <a:rPr lang="en-US" sz="2856">
                <a:solidFill>
                  <a:srgbClr val="FFFFFF"/>
                </a:solidFill>
                <a:latin typeface="Canva Sans Bold"/>
              </a:rPr>
              <a:t> Windows, macOS, and Linux</a:t>
            </a:r>
            <a:r>
              <a:rPr lang="en-US" sz="2856">
                <a:solidFill>
                  <a:srgbClr val="FFFFFF"/>
                </a:solidFill>
                <a:latin typeface="Canva Sans"/>
              </a:rPr>
              <a:t>.mobile devices include </a:t>
            </a:r>
            <a:r>
              <a:rPr lang="en-US" sz="2856">
                <a:solidFill>
                  <a:srgbClr val="FFFFFF"/>
                </a:solidFill>
                <a:latin typeface="Canva Sans Bold"/>
              </a:rPr>
              <a:t>Android and iOS</a:t>
            </a:r>
            <a:r>
              <a:rPr lang="en-US" sz="2856">
                <a:solidFill>
                  <a:srgbClr val="FFFFFF"/>
                </a:solidFill>
                <a:latin typeface="Canva Sans"/>
              </a:rPr>
              <a:t>.</a:t>
            </a:r>
          </a:p>
          <a:p>
            <a:pPr algn="just">
              <a:lnSpc>
                <a:spcPts val="3999"/>
              </a:lnSpc>
            </a:pPr>
          </a:p>
          <a:p>
            <a:pPr algn="just">
              <a:lnSpc>
                <a:spcPts val="3999"/>
              </a:lnSpc>
            </a:pPr>
            <a:r>
              <a:rPr lang="en-US" sz="2856" u="sng">
                <a:solidFill>
                  <a:srgbClr val="FFFFFF"/>
                </a:solidFill>
                <a:latin typeface="Canva Sans Bold"/>
              </a:rPr>
              <a:t>Utility Programs</a:t>
            </a:r>
            <a:r>
              <a:rPr lang="en-US" sz="2856">
                <a:solidFill>
                  <a:srgbClr val="FFFFFF"/>
                </a:solidFill>
                <a:latin typeface="Canva Sans"/>
              </a:rPr>
              <a:t> : A utility program performs a specialized task that enhances the computer’s</a:t>
            </a:r>
          </a:p>
          <a:p>
            <a:pPr algn="just">
              <a:lnSpc>
                <a:spcPts val="3999"/>
              </a:lnSpc>
            </a:pPr>
            <a:r>
              <a:rPr lang="en-US" sz="2856">
                <a:solidFill>
                  <a:srgbClr val="FFFFFF"/>
                </a:solidFill>
                <a:latin typeface="Canva Sans"/>
              </a:rPr>
              <a:t>operation or safeguards data. Examples of utility programs are virus scanners, file compression programs, and data backup programs.</a:t>
            </a:r>
          </a:p>
          <a:p>
            <a:pPr algn="just">
              <a:lnSpc>
                <a:spcPts val="3999"/>
              </a:lnSpc>
            </a:pPr>
          </a:p>
          <a:p>
            <a:pPr algn="just">
              <a:lnSpc>
                <a:spcPts val="3999"/>
              </a:lnSpc>
            </a:pPr>
            <a:r>
              <a:rPr lang="en-US" sz="2856" u="sng">
                <a:solidFill>
                  <a:srgbClr val="FFFFFF"/>
                </a:solidFill>
                <a:latin typeface="Canva Sans Bold"/>
              </a:rPr>
              <a:t>Software Development</a:t>
            </a:r>
            <a:r>
              <a:rPr lang="en-US" sz="2856">
                <a:solidFill>
                  <a:srgbClr val="FFFFFF"/>
                </a:solidFill>
                <a:latin typeface="Canva Sans"/>
              </a:rPr>
              <a:t> : Tools Software development tools are the programs that programmersuse to create, modify, and test software. Assemblers, compilers, and interpreters </a:t>
            </a:r>
            <a:r>
              <a:rPr lang="en-US" sz="2856">
                <a:solidFill>
                  <a:srgbClr val="FFFFFF"/>
                </a:solidFill>
                <a:latin typeface="Canva Sans"/>
              </a:rPr>
              <a:t>a</a:t>
            </a:r>
            <a:r>
              <a:rPr lang="en-US" sz="2856">
                <a:solidFill>
                  <a:srgbClr val="FFFFFF"/>
                </a:solidFill>
                <a:latin typeface="Canva Sans"/>
              </a:rPr>
              <a:t>re examples of programs that fall into this category.</a:t>
            </a:r>
          </a:p>
          <a:p>
            <a:pPr algn="ctr">
              <a:lnSpc>
                <a:spcPts val="3999"/>
              </a:lnSpc>
            </a:pPr>
          </a:p>
        </p:txBody>
      </p:sp>
      <p:sp>
        <p:nvSpPr>
          <p:cNvPr name="Freeform 3" id="3"/>
          <p:cNvSpPr/>
          <p:nvPr/>
        </p:nvSpPr>
        <p:spPr>
          <a:xfrm flipH="false" flipV="false" rot="0">
            <a:off x="9516309" y="8373969"/>
            <a:ext cx="1524749" cy="1530489"/>
          </a:xfrm>
          <a:custGeom>
            <a:avLst/>
            <a:gdLst/>
            <a:ahLst/>
            <a:cxnLst/>
            <a:rect r="r" b="b" t="t" l="l"/>
            <a:pathLst>
              <a:path h="1530489" w="1524749">
                <a:moveTo>
                  <a:pt x="0" y="0"/>
                </a:moveTo>
                <a:lnTo>
                  <a:pt x="1524749" y="0"/>
                </a:lnTo>
                <a:lnTo>
                  <a:pt x="1524749" y="1530489"/>
                </a:lnTo>
                <a:lnTo>
                  <a:pt x="0" y="1530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856824" y="8110514"/>
            <a:ext cx="1739438" cy="2057400"/>
          </a:xfrm>
          <a:custGeom>
            <a:avLst/>
            <a:gdLst/>
            <a:ahLst/>
            <a:cxnLst/>
            <a:rect r="r" b="b" t="t" l="l"/>
            <a:pathLst>
              <a:path h="2057400" w="1739438">
                <a:moveTo>
                  <a:pt x="0" y="0"/>
                </a:moveTo>
                <a:lnTo>
                  <a:pt x="1739439" y="0"/>
                </a:lnTo>
                <a:lnTo>
                  <a:pt x="1739439"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20759" y="8309904"/>
            <a:ext cx="1555839" cy="1793944"/>
          </a:xfrm>
          <a:custGeom>
            <a:avLst/>
            <a:gdLst/>
            <a:ahLst/>
            <a:cxnLst/>
            <a:rect r="r" b="b" t="t" l="l"/>
            <a:pathLst>
              <a:path h="1793944" w="1555839">
                <a:moveTo>
                  <a:pt x="0" y="0"/>
                </a:moveTo>
                <a:lnTo>
                  <a:pt x="1555839" y="0"/>
                </a:lnTo>
                <a:lnTo>
                  <a:pt x="1555839" y="1793944"/>
                </a:lnTo>
                <a:lnTo>
                  <a:pt x="0" y="17939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79419"/>
            <a:ext cx="16230600" cy="1052195"/>
          </a:xfrm>
          <a:prstGeom prst="rect">
            <a:avLst/>
          </a:prstGeom>
        </p:spPr>
        <p:txBody>
          <a:bodyPr anchor="t" rtlCol="false" tIns="0" lIns="0" bIns="0" rIns="0">
            <a:spAutoFit/>
          </a:bodyPr>
          <a:lstStyle/>
          <a:p>
            <a:pPr algn="ctr">
              <a:lnSpc>
                <a:spcPts val="8680"/>
              </a:lnSpc>
              <a:spcBef>
                <a:spcPct val="0"/>
              </a:spcBef>
            </a:pPr>
            <a:r>
              <a:rPr lang="en-US" sz="6200">
                <a:solidFill>
                  <a:srgbClr val="EFEFEF"/>
                </a:solidFill>
                <a:latin typeface="PT Serif"/>
              </a:rPr>
              <a:t>SYSTEM SOFTWARE</a:t>
            </a:r>
          </a:p>
        </p:txBody>
      </p:sp>
      <p:sp>
        <p:nvSpPr>
          <p:cNvPr name="TextBox 7" id="7"/>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FFFFFF"/>
                </a:solidFill>
                <a:latin typeface="Public Sans Bold"/>
              </a:rPr>
              <a:t>NAVITHA GUNALAN</a:t>
            </a:r>
          </a:p>
          <a:p>
            <a:pPr>
              <a:lnSpc>
                <a:spcPts val="1539"/>
              </a:lnSpc>
            </a:pPr>
            <a:r>
              <a:rPr lang="en-US" sz="1399" spc="69">
                <a:solidFill>
                  <a:srgbClr val="FFFFFF"/>
                </a:solidFill>
                <a:latin typeface="Public Sans Bold"/>
              </a:rPr>
              <a:t>INTRODUCTION TO PROGRAMMING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D31F6"/>
        </a:solidFill>
      </p:bgPr>
    </p:bg>
    <p:spTree>
      <p:nvGrpSpPr>
        <p:cNvPr id="1" name=""/>
        <p:cNvGrpSpPr/>
        <p:nvPr/>
      </p:nvGrpSpPr>
      <p:grpSpPr>
        <a:xfrm>
          <a:off x="0" y="0"/>
          <a:ext cx="0" cy="0"/>
          <a:chOff x="0" y="0"/>
          <a:chExt cx="0" cy="0"/>
        </a:xfrm>
      </p:grpSpPr>
      <p:sp>
        <p:nvSpPr>
          <p:cNvPr name="TextBox 2" id="2"/>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FFFFFF"/>
                </a:solidFill>
                <a:latin typeface="Public Sans Bold"/>
              </a:rPr>
              <a:t>NAVITHA GUNALAN</a:t>
            </a:r>
          </a:p>
          <a:p>
            <a:pPr>
              <a:lnSpc>
                <a:spcPts val="1539"/>
              </a:lnSpc>
            </a:pPr>
            <a:r>
              <a:rPr lang="en-US" sz="1399" spc="69">
                <a:solidFill>
                  <a:srgbClr val="FFFFFF"/>
                </a:solidFill>
                <a:latin typeface="Public Sans Bold"/>
              </a:rPr>
              <a:t>INTRODUCTION TO PROGRAMMING</a:t>
            </a:r>
          </a:p>
        </p:txBody>
      </p:sp>
      <p:sp>
        <p:nvSpPr>
          <p:cNvPr name="TextBox 3" id="3"/>
          <p:cNvSpPr txBox="true"/>
          <p:nvPr/>
        </p:nvSpPr>
        <p:spPr>
          <a:xfrm rot="0">
            <a:off x="540241" y="1523093"/>
            <a:ext cx="17259300" cy="8381365"/>
          </a:xfrm>
          <a:prstGeom prst="rect">
            <a:avLst/>
          </a:prstGeom>
        </p:spPr>
        <p:txBody>
          <a:bodyPr anchor="t" rtlCol="false" tIns="0" lIns="0" bIns="0" rIns="0">
            <a:spAutoFit/>
          </a:bodyPr>
          <a:lstStyle/>
          <a:p>
            <a:pPr>
              <a:lnSpc>
                <a:spcPts val="4759"/>
              </a:lnSpc>
            </a:pPr>
            <a:r>
              <a:rPr lang="en-US" sz="3399">
                <a:solidFill>
                  <a:srgbClr val="FFFFFF"/>
                </a:solidFill>
                <a:latin typeface="Canva Sans"/>
              </a:rPr>
              <a:t>These are the programs that people normally spend most of their time running on</a:t>
            </a:r>
          </a:p>
          <a:p>
            <a:pPr>
              <a:lnSpc>
                <a:spcPts val="4759"/>
              </a:lnSpc>
            </a:pPr>
            <a:r>
              <a:rPr lang="en-US" sz="3399">
                <a:solidFill>
                  <a:srgbClr val="FFFFFF"/>
                </a:solidFill>
                <a:latin typeface="Canva Sans"/>
              </a:rPr>
              <a:t>their computers. Is a computer program designed to carry out a specific task other than one relating to the operation of the computer itself, typically to be used by end-users.</a:t>
            </a:r>
          </a:p>
          <a:p>
            <a:pPr>
              <a:lnSpc>
                <a:spcPts val="4759"/>
              </a:lnSpc>
            </a:pPr>
            <a:r>
              <a:rPr lang="en-US" sz="3399">
                <a:solidFill>
                  <a:srgbClr val="FFFFFF"/>
                </a:solidFill>
                <a:latin typeface="Canva Sans"/>
              </a:rPr>
              <a:t>Application software can be classified into two main categories: </a:t>
            </a:r>
            <a:r>
              <a:rPr lang="en-US" sz="3399">
                <a:solidFill>
                  <a:srgbClr val="FFFFFF"/>
                </a:solidFill>
                <a:latin typeface="Canva Sans Bold"/>
              </a:rPr>
              <a:t>stand-alone</a:t>
            </a:r>
            <a:r>
              <a:rPr lang="en-US" sz="3399">
                <a:solidFill>
                  <a:srgbClr val="FFFFFF"/>
                </a:solidFill>
                <a:latin typeface="Canva Sans"/>
              </a:rPr>
              <a:t> software and </a:t>
            </a:r>
            <a:r>
              <a:rPr lang="en-US" sz="3399">
                <a:solidFill>
                  <a:srgbClr val="FFFFFF"/>
                </a:solidFill>
                <a:latin typeface="Canva Sans Bold"/>
              </a:rPr>
              <a:t>web-based </a:t>
            </a:r>
            <a:r>
              <a:rPr lang="en-US" sz="3399">
                <a:solidFill>
                  <a:srgbClr val="FFFFFF"/>
                </a:solidFill>
                <a:latin typeface="Canva Sans"/>
              </a:rPr>
              <a:t>software.</a:t>
            </a:r>
          </a:p>
          <a:p>
            <a:pPr>
              <a:lnSpc>
                <a:spcPts val="4759"/>
              </a:lnSpc>
            </a:pPr>
          </a:p>
          <a:p>
            <a:pPr marL="734059" indent="-367030" lvl="1">
              <a:lnSpc>
                <a:spcPts val="4759"/>
              </a:lnSpc>
              <a:buFont typeface="Arial"/>
              <a:buChar char="•"/>
            </a:pPr>
            <a:r>
              <a:rPr lang="en-US" sz="3399">
                <a:solidFill>
                  <a:srgbClr val="FFFFFF"/>
                </a:solidFill>
                <a:latin typeface="Canva Sans Bold"/>
              </a:rPr>
              <a:t>Stand-alone software</a:t>
            </a:r>
            <a:r>
              <a:rPr lang="en-US" sz="3399">
                <a:solidFill>
                  <a:srgbClr val="FFFFFF"/>
                </a:solidFill>
                <a:latin typeface="Canva Sans"/>
              </a:rPr>
              <a:t>: installed on a user's computer and can be used without an internet connection. Ex: Microsoft Office, Adobe Photoshop, and Spotify.</a:t>
            </a:r>
          </a:p>
          <a:p>
            <a:pPr marL="734059" indent="-367030" lvl="1">
              <a:lnSpc>
                <a:spcPts val="4759"/>
              </a:lnSpc>
              <a:buFont typeface="Arial"/>
              <a:buChar char="•"/>
            </a:pPr>
            <a:r>
              <a:rPr lang="en-US" sz="3399">
                <a:solidFill>
                  <a:srgbClr val="FFFFFF"/>
                </a:solidFill>
                <a:latin typeface="Canva Sans Bold"/>
              </a:rPr>
              <a:t>Web-based software</a:t>
            </a:r>
            <a:r>
              <a:rPr lang="en-US" sz="3399">
                <a:solidFill>
                  <a:srgbClr val="FFFFFF"/>
                </a:solidFill>
                <a:latin typeface="Canva Sans"/>
              </a:rPr>
              <a:t> : is accessed and used through a web browser. </a:t>
            </a:r>
          </a:p>
          <a:p>
            <a:pPr>
              <a:lnSpc>
                <a:spcPts val="4759"/>
              </a:lnSpc>
            </a:pPr>
            <a:r>
              <a:rPr lang="en-US" sz="3399">
                <a:solidFill>
                  <a:srgbClr val="FFFFFF"/>
                </a:solidFill>
                <a:latin typeface="Canva Sans"/>
              </a:rPr>
              <a:t>       Ex: Google Docs, Gmail, and Netflix.</a:t>
            </a:r>
          </a:p>
          <a:p>
            <a:pPr>
              <a:lnSpc>
                <a:spcPts val="4759"/>
              </a:lnSpc>
            </a:pPr>
          </a:p>
          <a:p>
            <a:pPr>
              <a:lnSpc>
                <a:spcPts val="4759"/>
              </a:lnSpc>
            </a:pPr>
          </a:p>
          <a:p>
            <a:pPr algn="ctr">
              <a:lnSpc>
                <a:spcPts val="4759"/>
              </a:lnSpc>
            </a:pPr>
          </a:p>
        </p:txBody>
      </p:sp>
      <p:sp>
        <p:nvSpPr>
          <p:cNvPr name="Freeform 4" id="4"/>
          <p:cNvSpPr/>
          <p:nvPr/>
        </p:nvSpPr>
        <p:spPr>
          <a:xfrm flipH="false" flipV="false" rot="0">
            <a:off x="12798949" y="7755763"/>
            <a:ext cx="5000592" cy="1875222"/>
          </a:xfrm>
          <a:custGeom>
            <a:avLst/>
            <a:gdLst/>
            <a:ahLst/>
            <a:cxnLst/>
            <a:rect r="r" b="b" t="t" l="l"/>
            <a:pathLst>
              <a:path h="1875222" w="5000592">
                <a:moveTo>
                  <a:pt x="0" y="0"/>
                </a:moveTo>
                <a:lnTo>
                  <a:pt x="5000592" y="0"/>
                </a:lnTo>
                <a:lnTo>
                  <a:pt x="5000592" y="1875222"/>
                </a:lnTo>
                <a:lnTo>
                  <a:pt x="0" y="1875222"/>
                </a:lnTo>
                <a:lnTo>
                  <a:pt x="0" y="0"/>
                </a:lnTo>
                <a:close/>
              </a:path>
            </a:pathLst>
          </a:custGeom>
          <a:blipFill>
            <a:blip r:embed="rId2"/>
            <a:stretch>
              <a:fillRect l="0" t="0" r="0" b="0"/>
            </a:stretch>
          </a:blipFill>
        </p:spPr>
      </p:sp>
      <p:sp>
        <p:nvSpPr>
          <p:cNvPr name="Freeform 5" id="5"/>
          <p:cNvSpPr/>
          <p:nvPr/>
        </p:nvSpPr>
        <p:spPr>
          <a:xfrm flipH="false" flipV="false" rot="0">
            <a:off x="9965497" y="7755763"/>
            <a:ext cx="2403373" cy="1748454"/>
          </a:xfrm>
          <a:custGeom>
            <a:avLst/>
            <a:gdLst/>
            <a:ahLst/>
            <a:cxnLst/>
            <a:rect r="r" b="b" t="t" l="l"/>
            <a:pathLst>
              <a:path h="1748454" w="2403373">
                <a:moveTo>
                  <a:pt x="0" y="0"/>
                </a:moveTo>
                <a:lnTo>
                  <a:pt x="2403373" y="0"/>
                </a:lnTo>
                <a:lnTo>
                  <a:pt x="2403373" y="1748454"/>
                </a:lnTo>
                <a:lnTo>
                  <a:pt x="0" y="1748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179419"/>
            <a:ext cx="16230600" cy="1052195"/>
          </a:xfrm>
          <a:prstGeom prst="rect">
            <a:avLst/>
          </a:prstGeom>
        </p:spPr>
        <p:txBody>
          <a:bodyPr anchor="t" rtlCol="false" tIns="0" lIns="0" bIns="0" rIns="0">
            <a:spAutoFit/>
          </a:bodyPr>
          <a:lstStyle/>
          <a:p>
            <a:pPr algn="ctr">
              <a:lnSpc>
                <a:spcPts val="8680"/>
              </a:lnSpc>
              <a:spcBef>
                <a:spcPct val="0"/>
              </a:spcBef>
            </a:pPr>
            <a:r>
              <a:rPr lang="en-US" sz="6200">
                <a:solidFill>
                  <a:srgbClr val="EFEFEF"/>
                </a:solidFill>
                <a:latin typeface="PT Serif"/>
              </a:rPr>
              <a:t>APPLICATION SOFTWARE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9962561" y="5143500"/>
            <a:ext cx="7296739" cy="4391310"/>
          </a:xfrm>
          <a:custGeom>
            <a:avLst/>
            <a:gdLst/>
            <a:ahLst/>
            <a:cxnLst/>
            <a:rect r="r" b="b" t="t" l="l"/>
            <a:pathLst>
              <a:path h="4391310" w="7296739">
                <a:moveTo>
                  <a:pt x="0" y="0"/>
                </a:moveTo>
                <a:lnTo>
                  <a:pt x="7296739" y="0"/>
                </a:lnTo>
                <a:lnTo>
                  <a:pt x="7296739" y="4391310"/>
                </a:lnTo>
                <a:lnTo>
                  <a:pt x="0" y="4391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656648"/>
            <a:ext cx="10022167" cy="2897505"/>
          </a:xfrm>
          <a:prstGeom prst="rect">
            <a:avLst/>
          </a:prstGeom>
        </p:spPr>
        <p:txBody>
          <a:bodyPr anchor="t" rtlCol="false" tIns="0" lIns="0" bIns="0" rIns="0">
            <a:spAutoFit/>
          </a:bodyPr>
          <a:lstStyle/>
          <a:p>
            <a:pPr>
              <a:lnSpc>
                <a:spcPts val="4620"/>
              </a:lnSpc>
            </a:pPr>
            <a:r>
              <a:rPr lang="en-US" sz="3300">
                <a:solidFill>
                  <a:srgbClr val="1A0262"/>
                </a:solidFill>
                <a:latin typeface="Public Sans 2"/>
              </a:rPr>
              <a:t>A computer’s memory is divided into tiny storage locations known as bytes. </a:t>
            </a:r>
            <a:r>
              <a:rPr lang="en-US" sz="3300">
                <a:solidFill>
                  <a:srgbClr val="1A0262"/>
                </a:solidFill>
                <a:latin typeface="Public Sans 2"/>
              </a:rPr>
              <a:t>One byte is only enough memory to store a letter of the alphabet or a small number. The term bit stands for binary digit. </a:t>
            </a:r>
          </a:p>
          <a:p>
            <a:pPr>
              <a:lnSpc>
                <a:spcPts val="4620"/>
              </a:lnSpc>
            </a:pPr>
          </a:p>
        </p:txBody>
      </p:sp>
      <p:grpSp>
        <p:nvGrpSpPr>
          <p:cNvPr name="Group 4" id="4"/>
          <p:cNvGrpSpPr/>
          <p:nvPr/>
        </p:nvGrpSpPr>
        <p:grpSpPr>
          <a:xfrm rot="-69680">
            <a:off x="1221840" y="473746"/>
            <a:ext cx="12099920" cy="886851"/>
            <a:chOff x="0" y="0"/>
            <a:chExt cx="2753128" cy="201788"/>
          </a:xfrm>
        </p:grpSpPr>
        <p:sp>
          <p:nvSpPr>
            <p:cNvPr name="Freeform 5" id="5"/>
            <p:cNvSpPr/>
            <p:nvPr/>
          </p:nvSpPr>
          <p:spPr>
            <a:xfrm flipH="false" flipV="false" rot="0">
              <a:off x="0" y="0"/>
              <a:ext cx="2753128" cy="201788"/>
            </a:xfrm>
            <a:custGeom>
              <a:avLst/>
              <a:gdLst/>
              <a:ahLst/>
              <a:cxnLst/>
              <a:rect r="r" b="b" t="t" l="l"/>
              <a:pathLst>
                <a:path h="201788" w="2753128">
                  <a:moveTo>
                    <a:pt x="0" y="0"/>
                  </a:moveTo>
                  <a:lnTo>
                    <a:pt x="2753128" y="0"/>
                  </a:lnTo>
                  <a:lnTo>
                    <a:pt x="2753128" y="201788"/>
                  </a:lnTo>
                  <a:lnTo>
                    <a:pt x="0" y="201788"/>
                  </a:lnTo>
                  <a:close/>
                </a:path>
              </a:pathLst>
            </a:custGeom>
            <a:solidFill>
              <a:srgbClr val="DAF662"/>
            </a:solidFill>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TextBox 7" id="7"/>
          <p:cNvSpPr txBox="true"/>
          <p:nvPr/>
        </p:nvSpPr>
        <p:spPr>
          <a:xfrm rot="0">
            <a:off x="1666424" y="651964"/>
            <a:ext cx="14214442" cy="473265"/>
          </a:xfrm>
          <a:prstGeom prst="rect">
            <a:avLst/>
          </a:prstGeom>
        </p:spPr>
        <p:txBody>
          <a:bodyPr anchor="t" rtlCol="false" tIns="0" lIns="0" bIns="0" rIns="0">
            <a:spAutoFit/>
          </a:bodyPr>
          <a:lstStyle/>
          <a:p>
            <a:pPr>
              <a:lnSpc>
                <a:spcPts val="3839"/>
              </a:lnSpc>
              <a:spcBef>
                <a:spcPct val="0"/>
              </a:spcBef>
            </a:pPr>
            <a:r>
              <a:rPr lang="en-US" sz="2742" spc="548">
                <a:solidFill>
                  <a:srgbClr val="1A0262"/>
                </a:solidFill>
                <a:latin typeface="Public Sans 2 Bold"/>
              </a:rPr>
              <a:t>1.2.  BASIC DESIGN OF A MODERN COMPUTER</a:t>
            </a:r>
          </a:p>
        </p:txBody>
      </p:sp>
      <p:grpSp>
        <p:nvGrpSpPr>
          <p:cNvPr name="Group 8" id="8"/>
          <p:cNvGrpSpPr/>
          <p:nvPr/>
        </p:nvGrpSpPr>
        <p:grpSpPr>
          <a:xfrm rot="0">
            <a:off x="9962561" y="9130087"/>
            <a:ext cx="7296739" cy="404724"/>
            <a:chOff x="0" y="0"/>
            <a:chExt cx="2614987" cy="145044"/>
          </a:xfrm>
        </p:grpSpPr>
        <p:sp>
          <p:nvSpPr>
            <p:cNvPr name="Freeform 9" id="9"/>
            <p:cNvSpPr/>
            <p:nvPr/>
          </p:nvSpPr>
          <p:spPr>
            <a:xfrm flipH="false" flipV="false" rot="0">
              <a:off x="0" y="0"/>
              <a:ext cx="2614987" cy="145044"/>
            </a:xfrm>
            <a:custGeom>
              <a:avLst/>
              <a:gdLst/>
              <a:ahLst/>
              <a:cxnLst/>
              <a:rect r="r" b="b" t="t" l="l"/>
              <a:pathLst>
                <a:path h="145044" w="2614987">
                  <a:moveTo>
                    <a:pt x="0" y="0"/>
                  </a:moveTo>
                  <a:lnTo>
                    <a:pt x="2614987" y="0"/>
                  </a:lnTo>
                  <a:lnTo>
                    <a:pt x="2614987" y="145044"/>
                  </a:lnTo>
                  <a:lnTo>
                    <a:pt x="0" y="145044"/>
                  </a:lnTo>
                  <a:close/>
                </a:path>
              </a:pathLst>
            </a:custGeom>
            <a:solidFill>
              <a:srgbClr val="F59E62"/>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grpSp>
        <p:nvGrpSpPr>
          <p:cNvPr name="Group 11" id="11"/>
          <p:cNvGrpSpPr/>
          <p:nvPr/>
        </p:nvGrpSpPr>
        <p:grpSpPr>
          <a:xfrm rot="-104450">
            <a:off x="1678490" y="1648729"/>
            <a:ext cx="6362591" cy="891053"/>
            <a:chOff x="0" y="0"/>
            <a:chExt cx="1447698" cy="202744"/>
          </a:xfrm>
        </p:grpSpPr>
        <p:sp>
          <p:nvSpPr>
            <p:cNvPr name="Freeform 12" id="12"/>
            <p:cNvSpPr/>
            <p:nvPr/>
          </p:nvSpPr>
          <p:spPr>
            <a:xfrm flipH="false" flipV="false" rot="0">
              <a:off x="0" y="0"/>
              <a:ext cx="1447698" cy="202744"/>
            </a:xfrm>
            <a:custGeom>
              <a:avLst/>
              <a:gdLst/>
              <a:ahLst/>
              <a:cxnLst/>
              <a:rect r="r" b="b" t="t" l="l"/>
              <a:pathLst>
                <a:path h="202744" w="1447698">
                  <a:moveTo>
                    <a:pt x="0" y="0"/>
                  </a:moveTo>
                  <a:lnTo>
                    <a:pt x="1447698" y="0"/>
                  </a:lnTo>
                  <a:lnTo>
                    <a:pt x="1447698" y="202744"/>
                  </a:lnTo>
                  <a:lnTo>
                    <a:pt x="0" y="202744"/>
                  </a:lnTo>
                  <a:close/>
                </a:path>
              </a:pathLst>
            </a:custGeom>
            <a:solidFill>
              <a:srgbClr val="B1E9EF"/>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TextBox 14" id="14"/>
          <p:cNvSpPr txBox="true"/>
          <p:nvPr/>
        </p:nvSpPr>
        <p:spPr>
          <a:xfrm rot="0">
            <a:off x="2084170" y="1911750"/>
            <a:ext cx="5551232" cy="374535"/>
          </a:xfrm>
          <a:prstGeom prst="rect">
            <a:avLst/>
          </a:prstGeom>
        </p:spPr>
        <p:txBody>
          <a:bodyPr anchor="t" rtlCol="false" tIns="0" lIns="0" bIns="0" rIns="0">
            <a:spAutoFit/>
          </a:bodyPr>
          <a:lstStyle/>
          <a:p>
            <a:pPr algn="ctr">
              <a:lnSpc>
                <a:spcPts val="2839"/>
              </a:lnSpc>
              <a:spcBef>
                <a:spcPct val="0"/>
              </a:spcBef>
            </a:pPr>
            <a:r>
              <a:rPr lang="en-US" sz="2581" spc="129">
                <a:solidFill>
                  <a:srgbClr val="1A0262"/>
                </a:solidFill>
                <a:latin typeface="Public Sans Bold"/>
              </a:rPr>
              <a:t>HOW COMPUTERS STORE DATA</a:t>
            </a:r>
          </a:p>
        </p:txBody>
      </p:sp>
      <p:sp>
        <p:nvSpPr>
          <p:cNvPr name="TextBox 15" id="15"/>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000000"/>
                </a:solidFill>
                <a:latin typeface="Public Sans Bold"/>
              </a:rPr>
              <a:t>NAVITHA GUNALAN</a:t>
            </a:r>
          </a:p>
          <a:p>
            <a:pPr>
              <a:lnSpc>
                <a:spcPts val="1539"/>
              </a:lnSpc>
            </a:pPr>
            <a:r>
              <a:rPr lang="en-US" sz="1399" spc="69">
                <a:solidFill>
                  <a:srgbClr val="000000"/>
                </a:solidFill>
                <a:latin typeface="Public Sans Bold"/>
              </a:rPr>
              <a:t>INTRODUCTION TO PROGRAMMING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5142396" y="618463"/>
            <a:ext cx="7213003" cy="963583"/>
            <a:chOff x="0" y="0"/>
            <a:chExt cx="922004" cy="123170"/>
          </a:xfrm>
        </p:grpSpPr>
        <p:sp>
          <p:nvSpPr>
            <p:cNvPr name="Freeform 3" id="3"/>
            <p:cNvSpPr/>
            <p:nvPr/>
          </p:nvSpPr>
          <p:spPr>
            <a:xfrm flipH="false" flipV="false" rot="0">
              <a:off x="0" y="0"/>
              <a:ext cx="922004" cy="123170"/>
            </a:xfrm>
            <a:custGeom>
              <a:avLst/>
              <a:gdLst/>
              <a:ahLst/>
              <a:cxnLst/>
              <a:rect r="r" b="b" t="t" l="l"/>
              <a:pathLst>
                <a:path h="123170" w="922004">
                  <a:moveTo>
                    <a:pt x="0" y="0"/>
                  </a:moveTo>
                  <a:lnTo>
                    <a:pt x="922004" y="0"/>
                  </a:lnTo>
                  <a:lnTo>
                    <a:pt x="922004" y="123170"/>
                  </a:lnTo>
                  <a:lnTo>
                    <a:pt x="0" y="123170"/>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5" id="5"/>
          <p:cNvSpPr/>
          <p:nvPr/>
        </p:nvSpPr>
        <p:spPr>
          <a:xfrm flipH="false" flipV="false" rot="0">
            <a:off x="9427844" y="2338285"/>
            <a:ext cx="8363501" cy="7765563"/>
          </a:xfrm>
          <a:custGeom>
            <a:avLst/>
            <a:gdLst/>
            <a:ahLst/>
            <a:cxnLst/>
            <a:rect r="r" b="b" t="t" l="l"/>
            <a:pathLst>
              <a:path h="7765563" w="8363501">
                <a:moveTo>
                  <a:pt x="0" y="0"/>
                </a:moveTo>
                <a:lnTo>
                  <a:pt x="8363501" y="0"/>
                </a:lnTo>
                <a:lnTo>
                  <a:pt x="8363501" y="7765563"/>
                </a:lnTo>
                <a:lnTo>
                  <a:pt x="0" y="7765563"/>
                </a:lnTo>
                <a:lnTo>
                  <a:pt x="0" y="0"/>
                </a:lnTo>
                <a:close/>
              </a:path>
            </a:pathLst>
          </a:custGeom>
          <a:blipFill>
            <a:blip r:embed="rId2"/>
            <a:stretch>
              <a:fillRect l="-23831" t="0" r="-23831" b="0"/>
            </a:stretch>
          </a:blipFill>
        </p:spPr>
      </p:sp>
      <p:sp>
        <p:nvSpPr>
          <p:cNvPr name="TextBox 6" id="6"/>
          <p:cNvSpPr txBox="true"/>
          <p:nvPr/>
        </p:nvSpPr>
        <p:spPr>
          <a:xfrm rot="0">
            <a:off x="3470399" y="704691"/>
            <a:ext cx="10556999" cy="705402"/>
          </a:xfrm>
          <a:prstGeom prst="rect">
            <a:avLst/>
          </a:prstGeom>
        </p:spPr>
        <p:txBody>
          <a:bodyPr anchor="t" rtlCol="false" tIns="0" lIns="0" bIns="0" rIns="0">
            <a:spAutoFit/>
          </a:bodyPr>
          <a:lstStyle/>
          <a:p>
            <a:pPr algn="ctr">
              <a:lnSpc>
                <a:spcPts val="5744"/>
              </a:lnSpc>
              <a:spcBef>
                <a:spcPct val="0"/>
              </a:spcBef>
            </a:pPr>
            <a:r>
              <a:rPr lang="en-US" sz="4103" spc="820">
                <a:solidFill>
                  <a:srgbClr val="1A0262"/>
                </a:solidFill>
                <a:latin typeface="Public Sans 2 Bold"/>
              </a:rPr>
              <a:t>STORING NUMBERS</a:t>
            </a:r>
          </a:p>
        </p:txBody>
      </p:sp>
      <p:sp>
        <p:nvSpPr>
          <p:cNvPr name="TextBox 7" id="7"/>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000000"/>
                </a:solidFill>
                <a:latin typeface="Public Sans Bold"/>
              </a:rPr>
              <a:t>NAVITHA GUNALAN</a:t>
            </a:r>
          </a:p>
          <a:p>
            <a:pPr>
              <a:lnSpc>
                <a:spcPts val="1539"/>
              </a:lnSpc>
            </a:pPr>
            <a:r>
              <a:rPr lang="en-US" sz="1399" spc="69">
                <a:solidFill>
                  <a:srgbClr val="000000"/>
                </a:solidFill>
                <a:latin typeface="Public Sans Bold"/>
              </a:rPr>
              <a:t>INTRODUCTION TO PROGRAMMING</a:t>
            </a:r>
          </a:p>
        </p:txBody>
      </p:sp>
      <p:sp>
        <p:nvSpPr>
          <p:cNvPr name="TextBox 8" id="8"/>
          <p:cNvSpPr txBox="true"/>
          <p:nvPr/>
        </p:nvSpPr>
        <p:spPr>
          <a:xfrm rot="0">
            <a:off x="723393" y="2618166"/>
            <a:ext cx="8208657" cy="5802630"/>
          </a:xfrm>
          <a:prstGeom prst="rect">
            <a:avLst/>
          </a:prstGeom>
        </p:spPr>
        <p:txBody>
          <a:bodyPr anchor="t" rtlCol="false" tIns="0" lIns="0" bIns="0" rIns="0">
            <a:spAutoFit/>
          </a:bodyPr>
          <a:lstStyle/>
          <a:p>
            <a:pPr>
              <a:lnSpc>
                <a:spcPts val="4620"/>
              </a:lnSpc>
            </a:pPr>
            <a:r>
              <a:rPr lang="en-US" sz="3300">
                <a:solidFill>
                  <a:srgbClr val="1A0262"/>
                </a:solidFill>
                <a:latin typeface="Public Sans 2"/>
              </a:rPr>
              <a:t>A bit can be used in a very limited way to represent numbers. In computer systems, a bit that is turned off represents the </a:t>
            </a:r>
            <a:r>
              <a:rPr lang="en-US" sz="3300">
                <a:solidFill>
                  <a:srgbClr val="1A0262"/>
                </a:solidFill>
                <a:latin typeface="Public Sans 2 Bold"/>
              </a:rPr>
              <a:t>number 0</a:t>
            </a:r>
            <a:r>
              <a:rPr lang="en-US" sz="3300">
                <a:solidFill>
                  <a:srgbClr val="1A0262"/>
                </a:solidFill>
                <a:latin typeface="Public Sans 2"/>
              </a:rPr>
              <a:t>, and a bit that is turned on represents the </a:t>
            </a:r>
            <a:r>
              <a:rPr lang="en-US" sz="3300">
                <a:solidFill>
                  <a:srgbClr val="1A0262"/>
                </a:solidFill>
                <a:latin typeface="Public Sans 2 Bold"/>
              </a:rPr>
              <a:t>number 1</a:t>
            </a:r>
            <a:r>
              <a:rPr lang="en-US" sz="3300">
                <a:solidFill>
                  <a:srgbClr val="1A0262"/>
                </a:solidFill>
                <a:latin typeface="Public Sans 2"/>
              </a:rPr>
              <a:t>. In the binary numbering system (or binary, as it is usually called), all numeric values are written as sequences of </a:t>
            </a:r>
            <a:r>
              <a:rPr lang="en-US" sz="3300">
                <a:solidFill>
                  <a:srgbClr val="1A0262"/>
                </a:solidFill>
                <a:latin typeface="Public Sans 2 Bold"/>
              </a:rPr>
              <a:t>0s</a:t>
            </a:r>
            <a:r>
              <a:rPr lang="en-US" sz="3300">
                <a:solidFill>
                  <a:srgbClr val="1A0262"/>
                </a:solidFill>
                <a:latin typeface="Public Sans 2"/>
              </a:rPr>
              <a:t> and </a:t>
            </a:r>
            <a:r>
              <a:rPr lang="en-US" sz="3300">
                <a:solidFill>
                  <a:srgbClr val="1A0262"/>
                </a:solidFill>
                <a:latin typeface="Public Sans 2 Bold"/>
              </a:rPr>
              <a:t>1s</a:t>
            </a:r>
            <a:r>
              <a:rPr lang="en-US" sz="3300">
                <a:solidFill>
                  <a:srgbClr val="1A0262"/>
                </a:solidFill>
                <a:latin typeface="Public Sans 2"/>
              </a:rPr>
              <a:t>. Here is an example of a number that is written in binary: </a:t>
            </a:r>
            <a:r>
              <a:rPr lang="en-US" sz="3300">
                <a:solidFill>
                  <a:srgbClr val="1A0262"/>
                </a:solidFill>
                <a:latin typeface="Public Sans 2 Bold"/>
              </a:rPr>
              <a:t>10011101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42439" y="3724186"/>
            <a:ext cx="10680914" cy="2771953"/>
          </a:xfrm>
          <a:prstGeom prst="rect">
            <a:avLst/>
          </a:prstGeom>
        </p:spPr>
        <p:txBody>
          <a:bodyPr anchor="t" rtlCol="false" tIns="0" lIns="0" bIns="0" rIns="0">
            <a:spAutoFit/>
          </a:bodyPr>
          <a:lstStyle/>
          <a:p>
            <a:pPr>
              <a:lnSpc>
                <a:spcPts val="4430"/>
              </a:lnSpc>
            </a:pPr>
            <a:r>
              <a:rPr lang="en-US" sz="3164">
                <a:solidFill>
                  <a:srgbClr val="1A0262"/>
                </a:solidFill>
                <a:latin typeface="Public Sans 2"/>
              </a:rPr>
              <a:t>A computer’s CPU can only understand instructions that are written in </a:t>
            </a:r>
            <a:r>
              <a:rPr lang="en-US" sz="3164">
                <a:solidFill>
                  <a:srgbClr val="1A0262"/>
                </a:solidFill>
                <a:latin typeface="Public Sans 2"/>
              </a:rPr>
              <a:t>machine language. Because people find it very difficult to write entire programs in machine language, other programming languages have been</a:t>
            </a:r>
          </a:p>
          <a:p>
            <a:pPr>
              <a:lnSpc>
                <a:spcPts val="4430"/>
              </a:lnSpc>
            </a:pPr>
            <a:r>
              <a:rPr lang="en-US" sz="3164">
                <a:solidFill>
                  <a:srgbClr val="1A0262"/>
                </a:solidFill>
                <a:latin typeface="Public Sans 2"/>
              </a:rPr>
              <a:t>invented.</a:t>
            </a:r>
          </a:p>
        </p:txBody>
      </p:sp>
      <p:grpSp>
        <p:nvGrpSpPr>
          <p:cNvPr name="Group 3" id="3"/>
          <p:cNvGrpSpPr/>
          <p:nvPr/>
        </p:nvGrpSpPr>
        <p:grpSpPr>
          <a:xfrm rot="-69680">
            <a:off x="2894298" y="189596"/>
            <a:ext cx="11797578" cy="1044111"/>
            <a:chOff x="0" y="0"/>
            <a:chExt cx="2684336" cy="237569"/>
          </a:xfrm>
        </p:grpSpPr>
        <p:sp>
          <p:nvSpPr>
            <p:cNvPr name="Freeform 4" id="4"/>
            <p:cNvSpPr/>
            <p:nvPr/>
          </p:nvSpPr>
          <p:spPr>
            <a:xfrm flipH="false" flipV="false" rot="0">
              <a:off x="0" y="0"/>
              <a:ext cx="2684336" cy="237569"/>
            </a:xfrm>
            <a:custGeom>
              <a:avLst/>
              <a:gdLst/>
              <a:ahLst/>
              <a:cxnLst/>
              <a:rect r="r" b="b" t="t" l="l"/>
              <a:pathLst>
                <a:path h="237569" w="2684336">
                  <a:moveTo>
                    <a:pt x="0" y="0"/>
                  </a:moveTo>
                  <a:lnTo>
                    <a:pt x="2684336" y="0"/>
                  </a:lnTo>
                  <a:lnTo>
                    <a:pt x="2684336" y="237569"/>
                  </a:lnTo>
                  <a:lnTo>
                    <a:pt x="0" y="237569"/>
                  </a:lnTo>
                  <a:close/>
                </a:path>
              </a:pathLst>
            </a:custGeom>
            <a:solidFill>
              <a:srgbClr val="B1E9E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TextBox 6" id="6"/>
          <p:cNvSpPr txBox="true"/>
          <p:nvPr/>
        </p:nvSpPr>
        <p:spPr>
          <a:xfrm rot="0">
            <a:off x="3398260" y="203557"/>
            <a:ext cx="12785234" cy="959040"/>
          </a:xfrm>
          <a:prstGeom prst="rect">
            <a:avLst/>
          </a:prstGeom>
        </p:spPr>
        <p:txBody>
          <a:bodyPr anchor="t" rtlCol="false" tIns="0" lIns="0" bIns="0" rIns="0">
            <a:spAutoFit/>
          </a:bodyPr>
          <a:lstStyle/>
          <a:p>
            <a:pPr>
              <a:lnSpc>
                <a:spcPts val="3839"/>
              </a:lnSpc>
              <a:spcBef>
                <a:spcPct val="0"/>
              </a:spcBef>
            </a:pPr>
            <a:r>
              <a:rPr lang="en-US" sz="2742" spc="548">
                <a:solidFill>
                  <a:srgbClr val="1A0262"/>
                </a:solidFill>
                <a:latin typeface="Public Sans 2 Bold"/>
              </a:rPr>
              <a:t>1.3. FORM AND FUNCTION OF COMPUTER PROGRAMMING LANGUAGE</a:t>
            </a:r>
          </a:p>
        </p:txBody>
      </p:sp>
      <p:sp>
        <p:nvSpPr>
          <p:cNvPr name="Freeform 7" id="7"/>
          <p:cNvSpPr/>
          <p:nvPr/>
        </p:nvSpPr>
        <p:spPr>
          <a:xfrm flipH="false" flipV="false" rot="0">
            <a:off x="10712354" y="6058953"/>
            <a:ext cx="7635479" cy="3845505"/>
          </a:xfrm>
          <a:custGeom>
            <a:avLst/>
            <a:gdLst/>
            <a:ahLst/>
            <a:cxnLst/>
            <a:rect r="r" b="b" t="t" l="l"/>
            <a:pathLst>
              <a:path h="3845505" w="7635479">
                <a:moveTo>
                  <a:pt x="0" y="0"/>
                </a:moveTo>
                <a:lnTo>
                  <a:pt x="7635479" y="0"/>
                </a:lnTo>
                <a:lnTo>
                  <a:pt x="7635479" y="3845505"/>
                </a:lnTo>
                <a:lnTo>
                  <a:pt x="0" y="3845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000000"/>
                </a:solidFill>
                <a:latin typeface="Public Sans Bold"/>
              </a:rPr>
              <a:t>NAVITHA GUNALAN</a:t>
            </a:r>
          </a:p>
          <a:p>
            <a:pPr>
              <a:lnSpc>
                <a:spcPts val="1539"/>
              </a:lnSpc>
            </a:pPr>
            <a:r>
              <a:rPr lang="en-US" sz="1399" spc="69">
                <a:solidFill>
                  <a:srgbClr val="000000"/>
                </a:solidFill>
                <a:latin typeface="Public Sans Bold"/>
              </a:rPr>
              <a:t>INTRODUCTION TO PROGRAMMING</a:t>
            </a:r>
          </a:p>
        </p:txBody>
      </p:sp>
      <p:grpSp>
        <p:nvGrpSpPr>
          <p:cNvPr name="Group 9" id="9"/>
          <p:cNvGrpSpPr/>
          <p:nvPr/>
        </p:nvGrpSpPr>
        <p:grpSpPr>
          <a:xfrm rot="-69680">
            <a:off x="755378" y="2144465"/>
            <a:ext cx="6539110" cy="704998"/>
            <a:chOff x="0" y="0"/>
            <a:chExt cx="835863" cy="90117"/>
          </a:xfrm>
        </p:grpSpPr>
        <p:sp>
          <p:nvSpPr>
            <p:cNvPr name="Freeform 10" id="10"/>
            <p:cNvSpPr/>
            <p:nvPr/>
          </p:nvSpPr>
          <p:spPr>
            <a:xfrm flipH="false" flipV="false" rot="0">
              <a:off x="0" y="0"/>
              <a:ext cx="835863" cy="90117"/>
            </a:xfrm>
            <a:custGeom>
              <a:avLst/>
              <a:gdLst/>
              <a:ahLst/>
              <a:cxnLst/>
              <a:rect r="r" b="b" t="t" l="l"/>
              <a:pathLst>
                <a:path h="90117" w="835863">
                  <a:moveTo>
                    <a:pt x="0" y="0"/>
                  </a:moveTo>
                  <a:lnTo>
                    <a:pt x="835863" y="0"/>
                  </a:lnTo>
                  <a:lnTo>
                    <a:pt x="835863" y="90117"/>
                  </a:lnTo>
                  <a:lnTo>
                    <a:pt x="0" y="90117"/>
                  </a:lnTo>
                  <a:close/>
                </a:path>
              </a:pathLst>
            </a:custGeom>
            <a:solidFill>
              <a:srgbClr val="DAF662"/>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TextBox 12" id="12"/>
          <p:cNvSpPr txBox="true"/>
          <p:nvPr/>
        </p:nvSpPr>
        <p:spPr>
          <a:xfrm rot="0">
            <a:off x="1387488" y="2304094"/>
            <a:ext cx="5277934" cy="817645"/>
          </a:xfrm>
          <a:prstGeom prst="rect">
            <a:avLst/>
          </a:prstGeom>
        </p:spPr>
        <p:txBody>
          <a:bodyPr anchor="t" rtlCol="false" tIns="0" lIns="0" bIns="0" rIns="0">
            <a:spAutoFit/>
          </a:bodyPr>
          <a:lstStyle/>
          <a:p>
            <a:pPr algn="ctr">
              <a:lnSpc>
                <a:spcPts val="3169"/>
              </a:lnSpc>
            </a:pPr>
            <a:r>
              <a:rPr lang="en-US" sz="2881" spc="144">
                <a:solidFill>
                  <a:srgbClr val="1A0262"/>
                </a:solidFill>
                <a:latin typeface="Public Sans Bold"/>
              </a:rPr>
              <a:t>HOW A PROGRAM WORKS</a:t>
            </a:r>
          </a:p>
          <a:p>
            <a:pPr algn="ctr">
              <a:lnSpc>
                <a:spcPts val="316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D31F6"/>
        </a:solidFill>
      </p:bgPr>
    </p:bg>
    <p:spTree>
      <p:nvGrpSpPr>
        <p:cNvPr id="1" name=""/>
        <p:cNvGrpSpPr/>
        <p:nvPr/>
      </p:nvGrpSpPr>
      <p:grpSpPr>
        <a:xfrm>
          <a:off x="0" y="0"/>
          <a:ext cx="0" cy="0"/>
          <a:chOff x="0" y="0"/>
          <a:chExt cx="0" cy="0"/>
        </a:xfrm>
      </p:grpSpPr>
      <p:grpSp>
        <p:nvGrpSpPr>
          <p:cNvPr name="Group 2" id="2"/>
          <p:cNvGrpSpPr/>
          <p:nvPr/>
        </p:nvGrpSpPr>
        <p:grpSpPr>
          <a:xfrm rot="-69680">
            <a:off x="3850425" y="331029"/>
            <a:ext cx="11978210" cy="963583"/>
            <a:chOff x="0" y="0"/>
            <a:chExt cx="1531117" cy="123170"/>
          </a:xfrm>
        </p:grpSpPr>
        <p:sp>
          <p:nvSpPr>
            <p:cNvPr name="Freeform 3" id="3"/>
            <p:cNvSpPr/>
            <p:nvPr/>
          </p:nvSpPr>
          <p:spPr>
            <a:xfrm flipH="false" flipV="false" rot="0">
              <a:off x="0" y="0"/>
              <a:ext cx="1531117" cy="123170"/>
            </a:xfrm>
            <a:custGeom>
              <a:avLst/>
              <a:gdLst/>
              <a:ahLst/>
              <a:cxnLst/>
              <a:rect r="r" b="b" t="t" l="l"/>
              <a:pathLst>
                <a:path h="123170" w="1531117">
                  <a:moveTo>
                    <a:pt x="0" y="0"/>
                  </a:moveTo>
                  <a:lnTo>
                    <a:pt x="1531117" y="0"/>
                  </a:lnTo>
                  <a:lnTo>
                    <a:pt x="1531117" y="123170"/>
                  </a:lnTo>
                  <a:lnTo>
                    <a:pt x="0" y="123170"/>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5" id="5"/>
          <p:cNvSpPr/>
          <p:nvPr/>
        </p:nvSpPr>
        <p:spPr>
          <a:xfrm flipH="false" flipV="false" rot="0">
            <a:off x="845494" y="1627908"/>
            <a:ext cx="7857266" cy="3225901"/>
          </a:xfrm>
          <a:custGeom>
            <a:avLst/>
            <a:gdLst/>
            <a:ahLst/>
            <a:cxnLst/>
            <a:rect r="r" b="b" t="t" l="l"/>
            <a:pathLst>
              <a:path h="3225901" w="7857266">
                <a:moveTo>
                  <a:pt x="0" y="0"/>
                </a:moveTo>
                <a:lnTo>
                  <a:pt x="7857266" y="0"/>
                </a:lnTo>
                <a:lnTo>
                  <a:pt x="7857266" y="3225902"/>
                </a:lnTo>
                <a:lnTo>
                  <a:pt x="0" y="3225902"/>
                </a:lnTo>
                <a:lnTo>
                  <a:pt x="0" y="0"/>
                </a:lnTo>
                <a:close/>
              </a:path>
            </a:pathLst>
          </a:custGeom>
          <a:blipFill>
            <a:blip r:embed="rId2"/>
            <a:stretch>
              <a:fillRect l="-13522" t="-9705" r="-10142" b="0"/>
            </a:stretch>
          </a:blipFill>
        </p:spPr>
      </p:sp>
      <p:sp>
        <p:nvSpPr>
          <p:cNvPr name="Freeform 6" id="6"/>
          <p:cNvSpPr/>
          <p:nvPr/>
        </p:nvSpPr>
        <p:spPr>
          <a:xfrm flipH="false" flipV="false" rot="0">
            <a:off x="845494" y="5013887"/>
            <a:ext cx="7857266" cy="4614551"/>
          </a:xfrm>
          <a:custGeom>
            <a:avLst/>
            <a:gdLst/>
            <a:ahLst/>
            <a:cxnLst/>
            <a:rect r="r" b="b" t="t" l="l"/>
            <a:pathLst>
              <a:path h="4614551" w="7857266">
                <a:moveTo>
                  <a:pt x="0" y="0"/>
                </a:moveTo>
                <a:lnTo>
                  <a:pt x="7857266" y="0"/>
                </a:lnTo>
                <a:lnTo>
                  <a:pt x="7857266" y="4614551"/>
                </a:lnTo>
                <a:lnTo>
                  <a:pt x="0" y="4614551"/>
                </a:lnTo>
                <a:lnTo>
                  <a:pt x="0" y="0"/>
                </a:lnTo>
                <a:close/>
              </a:path>
            </a:pathLst>
          </a:custGeom>
          <a:blipFill>
            <a:blip r:embed="rId3"/>
            <a:stretch>
              <a:fillRect l="-17625" t="0" r="-21750" b="0"/>
            </a:stretch>
          </a:blipFill>
        </p:spPr>
      </p:sp>
      <p:sp>
        <p:nvSpPr>
          <p:cNvPr name="TextBox 7" id="7"/>
          <p:cNvSpPr txBox="true"/>
          <p:nvPr/>
        </p:nvSpPr>
        <p:spPr>
          <a:xfrm rot="0">
            <a:off x="3841890" y="438296"/>
            <a:ext cx="11995279" cy="705402"/>
          </a:xfrm>
          <a:prstGeom prst="rect">
            <a:avLst/>
          </a:prstGeom>
        </p:spPr>
        <p:txBody>
          <a:bodyPr anchor="t" rtlCol="false" tIns="0" lIns="0" bIns="0" rIns="0">
            <a:spAutoFit/>
          </a:bodyPr>
          <a:lstStyle/>
          <a:p>
            <a:pPr algn="ctr">
              <a:lnSpc>
                <a:spcPts val="5744"/>
              </a:lnSpc>
              <a:spcBef>
                <a:spcPct val="0"/>
              </a:spcBef>
            </a:pPr>
            <a:r>
              <a:rPr lang="en-US" sz="4103" spc="820">
                <a:solidFill>
                  <a:srgbClr val="1A0262"/>
                </a:solidFill>
                <a:latin typeface="Public Sans 2 Bold"/>
              </a:rPr>
              <a:t>FETCH-DECODE-EXECUTE CYCLE</a:t>
            </a:r>
          </a:p>
        </p:txBody>
      </p:sp>
      <p:sp>
        <p:nvSpPr>
          <p:cNvPr name="TextBox 8" id="8"/>
          <p:cNvSpPr txBox="true"/>
          <p:nvPr/>
        </p:nvSpPr>
        <p:spPr>
          <a:xfrm rot="0">
            <a:off x="9144000" y="1699508"/>
            <a:ext cx="9144000" cy="6993890"/>
          </a:xfrm>
          <a:prstGeom prst="rect">
            <a:avLst/>
          </a:prstGeom>
        </p:spPr>
        <p:txBody>
          <a:bodyPr anchor="t" rtlCol="false" tIns="0" lIns="0" bIns="0" rIns="0">
            <a:spAutoFit/>
          </a:bodyPr>
          <a:lstStyle/>
          <a:p>
            <a:pPr marL="669286" indent="-334643" lvl="1">
              <a:lnSpc>
                <a:spcPts val="4339"/>
              </a:lnSpc>
              <a:buFont typeface="Arial"/>
              <a:buChar char="•"/>
            </a:pPr>
            <a:r>
              <a:rPr lang="en-US" sz="3099" u="sng">
                <a:solidFill>
                  <a:srgbClr val="EFEFEF"/>
                </a:solidFill>
                <a:latin typeface="Public Sans 2 Bold"/>
              </a:rPr>
              <a:t>Fetch</a:t>
            </a:r>
            <a:r>
              <a:rPr lang="en-US" sz="3099">
                <a:solidFill>
                  <a:srgbClr val="EFEFEF"/>
                </a:solidFill>
                <a:latin typeface="Public Sans 2"/>
              </a:rPr>
              <a:t>. A program is a long sequence of machine language instructions. The first step </a:t>
            </a:r>
            <a:r>
              <a:rPr lang="en-US" sz="3099">
                <a:solidFill>
                  <a:srgbClr val="EFEFEF"/>
                </a:solidFill>
                <a:latin typeface="Public Sans 2"/>
              </a:rPr>
              <a:t>of the cycle is to fetch, or read, the next instruction from memory into the CPU.</a:t>
            </a:r>
          </a:p>
          <a:p>
            <a:pPr marL="669286" indent="-334643" lvl="1">
              <a:lnSpc>
                <a:spcPts val="4339"/>
              </a:lnSpc>
              <a:buFont typeface="Arial"/>
              <a:buChar char="•"/>
            </a:pPr>
            <a:r>
              <a:rPr lang="en-US" sz="3099" u="sng">
                <a:solidFill>
                  <a:srgbClr val="EFEFEF"/>
                </a:solidFill>
                <a:latin typeface="Public Sans 2 Bold"/>
              </a:rPr>
              <a:t>Decode</a:t>
            </a:r>
            <a:r>
              <a:rPr lang="en-US" sz="3099">
                <a:solidFill>
                  <a:srgbClr val="EFEFEF"/>
                </a:solidFill>
                <a:latin typeface="Public Sans 2"/>
              </a:rPr>
              <a:t>. A machine language instruction is a binary number that represents a command that tells the CPU to perform an operation. In this step, the CPU decodes the instruction that was just fetched from memory, to determine which operation it should perform.</a:t>
            </a:r>
          </a:p>
          <a:p>
            <a:pPr marL="669286" indent="-334643" lvl="1">
              <a:lnSpc>
                <a:spcPts val="4339"/>
              </a:lnSpc>
              <a:buFont typeface="Arial"/>
              <a:buChar char="•"/>
            </a:pPr>
            <a:r>
              <a:rPr lang="en-US" sz="3099" u="sng">
                <a:solidFill>
                  <a:srgbClr val="EFEFEF"/>
                </a:solidFill>
                <a:latin typeface="Public Sans 2 Bold"/>
              </a:rPr>
              <a:t>Execute. </a:t>
            </a:r>
            <a:r>
              <a:rPr lang="en-US" sz="3099">
                <a:solidFill>
                  <a:srgbClr val="EFEFEF"/>
                </a:solidFill>
                <a:latin typeface="Public Sans 2"/>
              </a:rPr>
              <a:t>The last step in the cycle is to execute, or perform, the operation.</a:t>
            </a:r>
          </a:p>
          <a:p>
            <a:pPr>
              <a:lnSpc>
                <a:spcPts val="3779"/>
              </a:lnSpc>
              <a:spcBef>
                <a:spcPct val="0"/>
              </a:spcBef>
            </a:pPr>
          </a:p>
        </p:txBody>
      </p:sp>
      <p:sp>
        <p:nvSpPr>
          <p:cNvPr name="TextBox 9" id="9"/>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FFFFFF"/>
                </a:solidFill>
                <a:latin typeface="Public Sans Bold"/>
              </a:rPr>
              <a:t>NAVITHA GUNALAN</a:t>
            </a:r>
          </a:p>
          <a:p>
            <a:pPr>
              <a:lnSpc>
                <a:spcPts val="1539"/>
              </a:lnSpc>
            </a:pPr>
            <a:r>
              <a:rPr lang="en-US" sz="1399" spc="69">
                <a:solidFill>
                  <a:srgbClr val="FFFFFF"/>
                </a:solidFill>
                <a:latin typeface="Public Sans Bold"/>
              </a:rPr>
              <a:t>INTRODUCTION TO PROGRAMMING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D31F6"/>
        </a:solidFill>
      </p:bgPr>
    </p:bg>
    <p:spTree>
      <p:nvGrpSpPr>
        <p:cNvPr id="1" name=""/>
        <p:cNvGrpSpPr/>
        <p:nvPr/>
      </p:nvGrpSpPr>
      <p:grpSpPr>
        <a:xfrm>
          <a:off x="0" y="0"/>
          <a:ext cx="0" cy="0"/>
          <a:chOff x="0" y="0"/>
          <a:chExt cx="0" cy="0"/>
        </a:xfrm>
      </p:grpSpPr>
      <p:sp>
        <p:nvSpPr>
          <p:cNvPr name="Freeform 2" id="2"/>
          <p:cNvSpPr/>
          <p:nvPr/>
        </p:nvSpPr>
        <p:spPr>
          <a:xfrm flipH="false" flipV="false" rot="0">
            <a:off x="458499" y="336391"/>
            <a:ext cx="11821915" cy="3696504"/>
          </a:xfrm>
          <a:custGeom>
            <a:avLst/>
            <a:gdLst/>
            <a:ahLst/>
            <a:cxnLst/>
            <a:rect r="r" b="b" t="t" l="l"/>
            <a:pathLst>
              <a:path h="3696504" w="11821915">
                <a:moveTo>
                  <a:pt x="0" y="0"/>
                </a:moveTo>
                <a:lnTo>
                  <a:pt x="11821915" y="0"/>
                </a:lnTo>
                <a:lnTo>
                  <a:pt x="11821915" y="3696504"/>
                </a:lnTo>
                <a:lnTo>
                  <a:pt x="0" y="3696504"/>
                </a:lnTo>
                <a:lnTo>
                  <a:pt x="0" y="0"/>
                </a:lnTo>
                <a:close/>
              </a:path>
            </a:pathLst>
          </a:custGeom>
          <a:blipFill>
            <a:blip r:embed="rId2"/>
            <a:stretch>
              <a:fillRect l="-6139" t="-5609" r="-3508" b="-9349"/>
            </a:stretch>
          </a:blipFill>
        </p:spPr>
      </p:sp>
      <p:sp>
        <p:nvSpPr>
          <p:cNvPr name="Freeform 3" id="3"/>
          <p:cNvSpPr/>
          <p:nvPr/>
        </p:nvSpPr>
        <p:spPr>
          <a:xfrm flipH="false" flipV="false" rot="0">
            <a:off x="1618461" y="4329154"/>
            <a:ext cx="16407366" cy="5079655"/>
          </a:xfrm>
          <a:custGeom>
            <a:avLst/>
            <a:gdLst/>
            <a:ahLst/>
            <a:cxnLst/>
            <a:rect r="r" b="b" t="t" l="l"/>
            <a:pathLst>
              <a:path h="5079655" w="16407366">
                <a:moveTo>
                  <a:pt x="0" y="0"/>
                </a:moveTo>
                <a:lnTo>
                  <a:pt x="16407366" y="0"/>
                </a:lnTo>
                <a:lnTo>
                  <a:pt x="16407366" y="5079655"/>
                </a:lnTo>
                <a:lnTo>
                  <a:pt x="0" y="5079655"/>
                </a:lnTo>
                <a:lnTo>
                  <a:pt x="0" y="0"/>
                </a:lnTo>
                <a:close/>
              </a:path>
            </a:pathLst>
          </a:custGeom>
          <a:blipFill>
            <a:blip r:embed="rId3"/>
            <a:stretch>
              <a:fillRect l="-961" t="0" r="-961" b="-6933"/>
            </a:stretch>
          </a:blipFill>
        </p:spPr>
      </p:sp>
      <p:sp>
        <p:nvSpPr>
          <p:cNvPr name="TextBox 4" id="4"/>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FFFFFF"/>
                </a:solidFill>
                <a:latin typeface="Public Sans Bold"/>
              </a:rPr>
              <a:t>NAVITHA GUNALAN</a:t>
            </a:r>
          </a:p>
          <a:p>
            <a:pPr>
              <a:lnSpc>
                <a:spcPts val="1539"/>
              </a:lnSpc>
            </a:pPr>
            <a:r>
              <a:rPr lang="en-US" sz="1399" spc="69">
                <a:solidFill>
                  <a:srgbClr val="FFFFFF"/>
                </a:solidFill>
                <a:latin typeface="Public Sans Bold"/>
              </a:rPr>
              <a:t>INTRODUCTION TO PROGRAMMING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5537498" y="72997"/>
            <a:ext cx="7213003" cy="963583"/>
            <a:chOff x="0" y="0"/>
            <a:chExt cx="922004" cy="123170"/>
          </a:xfrm>
        </p:grpSpPr>
        <p:sp>
          <p:nvSpPr>
            <p:cNvPr name="Freeform 3" id="3"/>
            <p:cNvSpPr/>
            <p:nvPr/>
          </p:nvSpPr>
          <p:spPr>
            <a:xfrm flipH="false" flipV="false" rot="0">
              <a:off x="0" y="0"/>
              <a:ext cx="922004" cy="123170"/>
            </a:xfrm>
            <a:custGeom>
              <a:avLst/>
              <a:gdLst/>
              <a:ahLst/>
              <a:cxnLst/>
              <a:rect r="r" b="b" t="t" l="l"/>
              <a:pathLst>
                <a:path h="123170" w="922004">
                  <a:moveTo>
                    <a:pt x="0" y="0"/>
                  </a:moveTo>
                  <a:lnTo>
                    <a:pt x="922004" y="0"/>
                  </a:lnTo>
                  <a:lnTo>
                    <a:pt x="922004" y="123170"/>
                  </a:lnTo>
                  <a:lnTo>
                    <a:pt x="0" y="123170"/>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5" id="5"/>
          <p:cNvSpPr/>
          <p:nvPr/>
        </p:nvSpPr>
        <p:spPr>
          <a:xfrm flipH="false" flipV="false" rot="0">
            <a:off x="4633471" y="3412461"/>
            <a:ext cx="12625829" cy="6691387"/>
          </a:xfrm>
          <a:custGeom>
            <a:avLst/>
            <a:gdLst/>
            <a:ahLst/>
            <a:cxnLst/>
            <a:rect r="r" b="b" t="t" l="l"/>
            <a:pathLst>
              <a:path h="6691387" w="12625829">
                <a:moveTo>
                  <a:pt x="0" y="0"/>
                </a:moveTo>
                <a:lnTo>
                  <a:pt x="12625829" y="0"/>
                </a:lnTo>
                <a:lnTo>
                  <a:pt x="12625829" y="6691387"/>
                </a:lnTo>
                <a:lnTo>
                  <a:pt x="0" y="6691387"/>
                </a:lnTo>
                <a:lnTo>
                  <a:pt x="0" y="0"/>
                </a:lnTo>
                <a:close/>
              </a:path>
            </a:pathLst>
          </a:custGeom>
          <a:blipFill>
            <a:blip r:embed="rId2"/>
            <a:stretch>
              <a:fillRect l="0" t="0" r="0" b="0"/>
            </a:stretch>
          </a:blipFill>
        </p:spPr>
      </p:sp>
      <p:sp>
        <p:nvSpPr>
          <p:cNvPr name="TextBox 6" id="6"/>
          <p:cNvSpPr txBox="true"/>
          <p:nvPr/>
        </p:nvSpPr>
        <p:spPr>
          <a:xfrm rot="0">
            <a:off x="3865501" y="159225"/>
            <a:ext cx="10556999" cy="705402"/>
          </a:xfrm>
          <a:prstGeom prst="rect">
            <a:avLst/>
          </a:prstGeom>
        </p:spPr>
        <p:txBody>
          <a:bodyPr anchor="t" rtlCol="false" tIns="0" lIns="0" bIns="0" rIns="0">
            <a:spAutoFit/>
          </a:bodyPr>
          <a:lstStyle/>
          <a:p>
            <a:pPr algn="ctr">
              <a:lnSpc>
                <a:spcPts val="5744"/>
              </a:lnSpc>
              <a:spcBef>
                <a:spcPct val="0"/>
              </a:spcBef>
            </a:pPr>
            <a:r>
              <a:rPr lang="en-US" sz="4103" spc="820">
                <a:solidFill>
                  <a:srgbClr val="1A0262"/>
                </a:solidFill>
                <a:latin typeface="Public Sans 2 Bold"/>
              </a:rPr>
              <a:t>COMPILER</a:t>
            </a:r>
          </a:p>
        </p:txBody>
      </p:sp>
      <p:sp>
        <p:nvSpPr>
          <p:cNvPr name="TextBox 7" id="7"/>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000000"/>
                </a:solidFill>
                <a:latin typeface="Public Sans Bold"/>
              </a:rPr>
              <a:t>NAVITHA GUNALAN</a:t>
            </a:r>
          </a:p>
          <a:p>
            <a:pPr>
              <a:lnSpc>
                <a:spcPts val="1539"/>
              </a:lnSpc>
            </a:pPr>
            <a:r>
              <a:rPr lang="en-US" sz="1399" spc="69">
                <a:solidFill>
                  <a:srgbClr val="000000"/>
                </a:solidFill>
                <a:latin typeface="Public Sans Bold"/>
              </a:rPr>
              <a:t>INTRODUCTION TO PROGRAMMING</a:t>
            </a:r>
          </a:p>
        </p:txBody>
      </p:sp>
      <p:sp>
        <p:nvSpPr>
          <p:cNvPr name="TextBox 8" id="8"/>
          <p:cNvSpPr txBox="true"/>
          <p:nvPr/>
        </p:nvSpPr>
        <p:spPr>
          <a:xfrm rot="0">
            <a:off x="540241" y="1641977"/>
            <a:ext cx="17206967" cy="1735455"/>
          </a:xfrm>
          <a:prstGeom prst="rect">
            <a:avLst/>
          </a:prstGeom>
        </p:spPr>
        <p:txBody>
          <a:bodyPr anchor="t" rtlCol="false" tIns="0" lIns="0" bIns="0" rIns="0">
            <a:spAutoFit/>
          </a:bodyPr>
          <a:lstStyle/>
          <a:p>
            <a:pPr>
              <a:lnSpc>
                <a:spcPts val="4620"/>
              </a:lnSpc>
            </a:pPr>
            <a:r>
              <a:rPr lang="en-US" sz="3300">
                <a:solidFill>
                  <a:srgbClr val="1A0262"/>
                </a:solidFill>
                <a:latin typeface="Public Sans 2"/>
              </a:rPr>
              <a:t>A compiler is a program that translates a high-level language program into a separate </a:t>
            </a:r>
            <a:r>
              <a:rPr lang="en-US" sz="3300">
                <a:solidFill>
                  <a:srgbClr val="1A0262"/>
                </a:solidFill>
                <a:latin typeface="Public Sans 2"/>
              </a:rPr>
              <a:t>machine language program. The machine language program can then be executed any time it is needed.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5537498" y="72997"/>
            <a:ext cx="7213003" cy="963583"/>
            <a:chOff x="0" y="0"/>
            <a:chExt cx="922004" cy="123170"/>
          </a:xfrm>
        </p:grpSpPr>
        <p:sp>
          <p:nvSpPr>
            <p:cNvPr name="Freeform 3" id="3"/>
            <p:cNvSpPr/>
            <p:nvPr/>
          </p:nvSpPr>
          <p:spPr>
            <a:xfrm flipH="false" flipV="false" rot="0">
              <a:off x="0" y="0"/>
              <a:ext cx="922004" cy="123170"/>
            </a:xfrm>
            <a:custGeom>
              <a:avLst/>
              <a:gdLst/>
              <a:ahLst/>
              <a:cxnLst/>
              <a:rect r="r" b="b" t="t" l="l"/>
              <a:pathLst>
                <a:path h="123170" w="922004">
                  <a:moveTo>
                    <a:pt x="0" y="0"/>
                  </a:moveTo>
                  <a:lnTo>
                    <a:pt x="922004" y="0"/>
                  </a:lnTo>
                  <a:lnTo>
                    <a:pt x="922004" y="123170"/>
                  </a:lnTo>
                  <a:lnTo>
                    <a:pt x="0" y="123170"/>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5" id="5"/>
          <p:cNvSpPr/>
          <p:nvPr/>
        </p:nvSpPr>
        <p:spPr>
          <a:xfrm flipH="false" flipV="false" rot="0">
            <a:off x="4263109" y="4264754"/>
            <a:ext cx="13484099" cy="5768281"/>
          </a:xfrm>
          <a:custGeom>
            <a:avLst/>
            <a:gdLst/>
            <a:ahLst/>
            <a:cxnLst/>
            <a:rect r="r" b="b" t="t" l="l"/>
            <a:pathLst>
              <a:path h="5768281" w="13484099">
                <a:moveTo>
                  <a:pt x="0" y="0"/>
                </a:moveTo>
                <a:lnTo>
                  <a:pt x="13484099" y="0"/>
                </a:lnTo>
                <a:lnTo>
                  <a:pt x="13484099" y="5768281"/>
                </a:lnTo>
                <a:lnTo>
                  <a:pt x="0" y="5768281"/>
                </a:lnTo>
                <a:lnTo>
                  <a:pt x="0" y="0"/>
                </a:lnTo>
                <a:close/>
              </a:path>
            </a:pathLst>
          </a:custGeom>
          <a:blipFill>
            <a:blip r:embed="rId2"/>
            <a:stretch>
              <a:fillRect l="0" t="0" r="0" b="0"/>
            </a:stretch>
          </a:blipFill>
        </p:spPr>
      </p:sp>
      <p:sp>
        <p:nvSpPr>
          <p:cNvPr name="TextBox 6" id="6"/>
          <p:cNvSpPr txBox="true"/>
          <p:nvPr/>
        </p:nvSpPr>
        <p:spPr>
          <a:xfrm rot="0">
            <a:off x="3865501" y="159225"/>
            <a:ext cx="10556999" cy="705402"/>
          </a:xfrm>
          <a:prstGeom prst="rect">
            <a:avLst/>
          </a:prstGeom>
        </p:spPr>
        <p:txBody>
          <a:bodyPr anchor="t" rtlCol="false" tIns="0" lIns="0" bIns="0" rIns="0">
            <a:spAutoFit/>
          </a:bodyPr>
          <a:lstStyle/>
          <a:p>
            <a:pPr algn="ctr">
              <a:lnSpc>
                <a:spcPts val="5744"/>
              </a:lnSpc>
              <a:spcBef>
                <a:spcPct val="0"/>
              </a:spcBef>
            </a:pPr>
            <a:r>
              <a:rPr lang="en-US" sz="4103" spc="820">
                <a:solidFill>
                  <a:srgbClr val="1A0262"/>
                </a:solidFill>
                <a:latin typeface="Public Sans 2 Bold"/>
              </a:rPr>
              <a:t>INTERPRETER</a:t>
            </a:r>
          </a:p>
        </p:txBody>
      </p:sp>
      <p:sp>
        <p:nvSpPr>
          <p:cNvPr name="TextBox 7" id="7"/>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000000"/>
                </a:solidFill>
                <a:latin typeface="Public Sans Bold"/>
              </a:rPr>
              <a:t>NAVITHA GUNALAN</a:t>
            </a:r>
          </a:p>
          <a:p>
            <a:pPr>
              <a:lnSpc>
                <a:spcPts val="1539"/>
              </a:lnSpc>
            </a:pPr>
            <a:r>
              <a:rPr lang="en-US" sz="1399" spc="69">
                <a:solidFill>
                  <a:srgbClr val="000000"/>
                </a:solidFill>
                <a:latin typeface="Public Sans Bold"/>
              </a:rPr>
              <a:t>INTRODUCTION TO PROGRAMMING</a:t>
            </a:r>
          </a:p>
        </p:txBody>
      </p:sp>
      <p:sp>
        <p:nvSpPr>
          <p:cNvPr name="TextBox 8" id="8"/>
          <p:cNvSpPr txBox="true"/>
          <p:nvPr/>
        </p:nvSpPr>
        <p:spPr>
          <a:xfrm rot="0">
            <a:off x="540241" y="1367249"/>
            <a:ext cx="17206967" cy="2316480"/>
          </a:xfrm>
          <a:prstGeom prst="rect">
            <a:avLst/>
          </a:prstGeom>
        </p:spPr>
        <p:txBody>
          <a:bodyPr anchor="t" rtlCol="false" tIns="0" lIns="0" bIns="0" rIns="0">
            <a:spAutoFit/>
          </a:bodyPr>
          <a:lstStyle/>
          <a:p>
            <a:pPr>
              <a:lnSpc>
                <a:spcPts val="4620"/>
              </a:lnSpc>
            </a:pPr>
            <a:r>
              <a:rPr lang="en-US" sz="3300">
                <a:solidFill>
                  <a:srgbClr val="1A0262"/>
                </a:solidFill>
                <a:latin typeface="Public Sans 2"/>
              </a:rPr>
              <a:t>The Python language uses an interpreter, which is a program that both translates and</a:t>
            </a:r>
          </a:p>
          <a:p>
            <a:pPr>
              <a:lnSpc>
                <a:spcPts val="4620"/>
              </a:lnSpc>
            </a:pPr>
            <a:r>
              <a:rPr lang="en-US" sz="3300">
                <a:solidFill>
                  <a:srgbClr val="1A0262"/>
                </a:solidFill>
                <a:latin typeface="Public Sans 2"/>
              </a:rPr>
              <a:t>executes the instructions in a high-level language program. As the interpreter reads</a:t>
            </a:r>
          </a:p>
          <a:p>
            <a:pPr>
              <a:lnSpc>
                <a:spcPts val="4620"/>
              </a:lnSpc>
            </a:pPr>
            <a:r>
              <a:rPr lang="en-US" sz="3300">
                <a:solidFill>
                  <a:srgbClr val="1A0262"/>
                </a:solidFill>
                <a:latin typeface="Public Sans 2"/>
              </a:rPr>
              <a:t>each individual instruction in the program, it converts it to machine language instructions then immediately executes them.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3900282" y="6716494"/>
            <a:ext cx="4387718" cy="3570506"/>
          </a:xfrm>
          <a:custGeom>
            <a:avLst/>
            <a:gdLst/>
            <a:ahLst/>
            <a:cxnLst/>
            <a:rect r="r" b="b" t="t" l="l"/>
            <a:pathLst>
              <a:path h="3570506" w="4387718">
                <a:moveTo>
                  <a:pt x="0" y="0"/>
                </a:moveTo>
                <a:lnTo>
                  <a:pt x="4387718" y="0"/>
                </a:lnTo>
                <a:lnTo>
                  <a:pt x="4387718" y="3570506"/>
                </a:lnTo>
                <a:lnTo>
                  <a:pt x="0" y="3570506"/>
                </a:lnTo>
                <a:lnTo>
                  <a:pt x="0" y="0"/>
                </a:lnTo>
                <a:close/>
              </a:path>
            </a:pathLst>
          </a:custGeom>
          <a:blipFill>
            <a:blip r:embed="rId2"/>
            <a:stretch>
              <a:fillRect l="0" t="0" r="0" b="0"/>
            </a:stretch>
          </a:blipFill>
        </p:spPr>
      </p:sp>
      <p:sp>
        <p:nvSpPr>
          <p:cNvPr name="Freeform 3" id="3"/>
          <p:cNvSpPr/>
          <p:nvPr/>
        </p:nvSpPr>
        <p:spPr>
          <a:xfrm flipH="false" flipV="false" rot="0">
            <a:off x="244202" y="6911796"/>
            <a:ext cx="3750227" cy="3375204"/>
          </a:xfrm>
          <a:custGeom>
            <a:avLst/>
            <a:gdLst/>
            <a:ahLst/>
            <a:cxnLst/>
            <a:rect r="r" b="b" t="t" l="l"/>
            <a:pathLst>
              <a:path h="3375204" w="3750227">
                <a:moveTo>
                  <a:pt x="0" y="0"/>
                </a:moveTo>
                <a:lnTo>
                  <a:pt x="3750228" y="0"/>
                </a:lnTo>
                <a:lnTo>
                  <a:pt x="3750228" y="3375204"/>
                </a:lnTo>
                <a:lnTo>
                  <a:pt x="0" y="3375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33167" y="6975650"/>
            <a:ext cx="4021667" cy="3247496"/>
          </a:xfrm>
          <a:custGeom>
            <a:avLst/>
            <a:gdLst/>
            <a:ahLst/>
            <a:cxnLst/>
            <a:rect r="r" b="b" t="t" l="l"/>
            <a:pathLst>
              <a:path h="3247496" w="4021667">
                <a:moveTo>
                  <a:pt x="0" y="0"/>
                </a:moveTo>
                <a:lnTo>
                  <a:pt x="4021666" y="0"/>
                </a:lnTo>
                <a:lnTo>
                  <a:pt x="4021666" y="3247496"/>
                </a:lnTo>
                <a:lnTo>
                  <a:pt x="0" y="3247496"/>
                </a:lnTo>
                <a:lnTo>
                  <a:pt x="0" y="0"/>
                </a:lnTo>
                <a:close/>
              </a:path>
            </a:pathLst>
          </a:custGeom>
          <a:blipFill>
            <a:blip r:embed="rId5"/>
            <a:stretch>
              <a:fillRect l="0" t="0" r="0" b="0"/>
            </a:stretch>
          </a:blipFill>
        </p:spPr>
      </p:sp>
      <p:sp>
        <p:nvSpPr>
          <p:cNvPr name="TextBox 5" id="5"/>
          <p:cNvSpPr txBox="true"/>
          <p:nvPr/>
        </p:nvSpPr>
        <p:spPr>
          <a:xfrm rot="0">
            <a:off x="1419992" y="396382"/>
            <a:ext cx="16169091" cy="6069661"/>
          </a:xfrm>
          <a:prstGeom prst="rect">
            <a:avLst/>
          </a:prstGeom>
        </p:spPr>
        <p:txBody>
          <a:bodyPr anchor="t" rtlCol="false" tIns="0" lIns="0" bIns="0" rIns="0">
            <a:spAutoFit/>
          </a:bodyPr>
          <a:lstStyle/>
          <a:p>
            <a:pPr marL="678078" indent="-339039" lvl="1">
              <a:lnSpc>
                <a:spcPts val="4396"/>
              </a:lnSpc>
              <a:buFont typeface="Arial"/>
              <a:buChar char="•"/>
            </a:pPr>
            <a:r>
              <a:rPr lang="en-US" sz="3140">
                <a:solidFill>
                  <a:srgbClr val="1A0262"/>
                </a:solidFill>
                <a:latin typeface="Public Sans 2"/>
              </a:rPr>
              <a:t>The statements that a programmer writes in a high-level language are called source </a:t>
            </a:r>
            <a:r>
              <a:rPr lang="en-US" sz="3140">
                <a:solidFill>
                  <a:srgbClr val="1A0262"/>
                </a:solidFill>
                <a:latin typeface="Public Sans 2"/>
              </a:rPr>
              <a:t>code, or simply code. </a:t>
            </a:r>
          </a:p>
          <a:p>
            <a:pPr>
              <a:lnSpc>
                <a:spcPts val="4396"/>
              </a:lnSpc>
            </a:pPr>
          </a:p>
          <a:p>
            <a:pPr marL="678078" indent="-339039" lvl="1">
              <a:lnSpc>
                <a:spcPts val="4396"/>
              </a:lnSpc>
              <a:buFont typeface="Arial"/>
              <a:buChar char="•"/>
            </a:pPr>
            <a:r>
              <a:rPr lang="en-US" sz="3140">
                <a:solidFill>
                  <a:srgbClr val="1A0262"/>
                </a:solidFill>
                <a:latin typeface="Public Sans 2"/>
              </a:rPr>
              <a:t>Typically, the programmer types a program’s code into a text editor then saves the code in a file on the computer’s disk.</a:t>
            </a:r>
          </a:p>
          <a:p>
            <a:pPr>
              <a:lnSpc>
                <a:spcPts val="4396"/>
              </a:lnSpc>
            </a:pPr>
          </a:p>
          <a:p>
            <a:pPr marL="678078" indent="-339039" lvl="1">
              <a:lnSpc>
                <a:spcPts val="4396"/>
              </a:lnSpc>
              <a:buFont typeface="Arial"/>
              <a:buChar char="•"/>
            </a:pPr>
            <a:r>
              <a:rPr lang="en-US" sz="3140">
                <a:solidFill>
                  <a:srgbClr val="1A0262"/>
                </a:solidFill>
                <a:latin typeface="Public Sans 2"/>
              </a:rPr>
              <a:t>A syntax error is a mistake such as a misspelled keyword, a missing punctuation character, or the incorrect use of an operator. </a:t>
            </a:r>
          </a:p>
          <a:p>
            <a:pPr>
              <a:lnSpc>
                <a:spcPts val="4396"/>
              </a:lnSpc>
            </a:pPr>
          </a:p>
          <a:p>
            <a:pPr marL="678078" indent="-339039" lvl="1">
              <a:lnSpc>
                <a:spcPts val="4396"/>
              </a:lnSpc>
              <a:buFont typeface="Arial"/>
              <a:buChar char="•"/>
            </a:pPr>
            <a:r>
              <a:rPr lang="en-US" sz="3140">
                <a:solidFill>
                  <a:srgbClr val="1A0262"/>
                </a:solidFill>
                <a:latin typeface="Public Sans 2"/>
              </a:rPr>
              <a:t>When this happens, the compiler or interpreter displays an error message indicating that the program contains a syntax error.</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2198497" y="3959944"/>
            <a:ext cx="14687039" cy="1207759"/>
            <a:chOff x="0" y="0"/>
            <a:chExt cx="1877374" cy="154382"/>
          </a:xfrm>
        </p:grpSpPr>
        <p:sp>
          <p:nvSpPr>
            <p:cNvPr name="Freeform 3" id="3"/>
            <p:cNvSpPr/>
            <p:nvPr/>
          </p:nvSpPr>
          <p:spPr>
            <a:xfrm flipH="false" flipV="false" rot="0">
              <a:off x="0" y="0"/>
              <a:ext cx="1877374" cy="154382"/>
            </a:xfrm>
            <a:custGeom>
              <a:avLst/>
              <a:gdLst/>
              <a:ahLst/>
              <a:cxnLst/>
              <a:rect r="r" b="b" t="t" l="l"/>
              <a:pathLst>
                <a:path h="154382" w="1877374">
                  <a:moveTo>
                    <a:pt x="0" y="0"/>
                  </a:moveTo>
                  <a:lnTo>
                    <a:pt x="1877374" y="0"/>
                  </a:lnTo>
                  <a:lnTo>
                    <a:pt x="1877374" y="154382"/>
                  </a:lnTo>
                  <a:lnTo>
                    <a:pt x="0" y="154382"/>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TextBox 5" id="5"/>
          <p:cNvSpPr txBox="true"/>
          <p:nvPr/>
        </p:nvSpPr>
        <p:spPr>
          <a:xfrm rot="0">
            <a:off x="2109928" y="3966180"/>
            <a:ext cx="14786339" cy="2230816"/>
          </a:xfrm>
          <a:prstGeom prst="rect">
            <a:avLst/>
          </a:prstGeom>
        </p:spPr>
        <p:txBody>
          <a:bodyPr anchor="t" rtlCol="false" tIns="0" lIns="0" bIns="0" rIns="0">
            <a:spAutoFit/>
          </a:bodyPr>
          <a:lstStyle/>
          <a:p>
            <a:pPr algn="ctr">
              <a:lnSpc>
                <a:spcPts val="8994"/>
              </a:lnSpc>
            </a:pPr>
            <a:r>
              <a:rPr lang="en-US" sz="6424">
                <a:solidFill>
                  <a:srgbClr val="1A0262"/>
                </a:solidFill>
                <a:latin typeface="PT Serif"/>
              </a:rPr>
              <a:t>TOPIC 1: Overview of Programming </a:t>
            </a:r>
          </a:p>
          <a:p>
            <a:pPr algn="ctr">
              <a:lnSpc>
                <a:spcPts val="8994"/>
              </a:lnSpc>
              <a:spcBef>
                <a:spcPct val="0"/>
              </a:spcBef>
            </a:pPr>
          </a:p>
        </p:txBody>
      </p:sp>
      <p:sp>
        <p:nvSpPr>
          <p:cNvPr name="TextBox 6" id="6"/>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1A0262"/>
                </a:solidFill>
                <a:latin typeface="Public Sans Bold"/>
              </a:rPr>
              <a:t>NAVITHA GUNALAN</a:t>
            </a:r>
          </a:p>
          <a:p>
            <a:pPr>
              <a:lnSpc>
                <a:spcPts val="1539"/>
              </a:lnSpc>
            </a:pPr>
            <a:r>
              <a:rPr lang="en-US" sz="1399" spc="69">
                <a:solidFill>
                  <a:srgbClr val="1A0262"/>
                </a:solidFill>
                <a:latin typeface="Public Sans Bold"/>
              </a:rPr>
              <a:t>INTRODUCTION TO PROGRAMMING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5537498" y="72997"/>
            <a:ext cx="7213003" cy="963583"/>
            <a:chOff x="0" y="0"/>
            <a:chExt cx="922004" cy="123170"/>
          </a:xfrm>
        </p:grpSpPr>
        <p:sp>
          <p:nvSpPr>
            <p:cNvPr name="Freeform 3" id="3"/>
            <p:cNvSpPr/>
            <p:nvPr/>
          </p:nvSpPr>
          <p:spPr>
            <a:xfrm flipH="false" flipV="false" rot="0">
              <a:off x="0" y="0"/>
              <a:ext cx="922004" cy="123170"/>
            </a:xfrm>
            <a:custGeom>
              <a:avLst/>
              <a:gdLst/>
              <a:ahLst/>
              <a:cxnLst/>
              <a:rect r="r" b="b" t="t" l="l"/>
              <a:pathLst>
                <a:path h="123170" w="922004">
                  <a:moveTo>
                    <a:pt x="0" y="0"/>
                  </a:moveTo>
                  <a:lnTo>
                    <a:pt x="922004" y="0"/>
                  </a:lnTo>
                  <a:lnTo>
                    <a:pt x="922004" y="123170"/>
                  </a:lnTo>
                  <a:lnTo>
                    <a:pt x="0" y="123170"/>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TextBox 5" id="5"/>
          <p:cNvSpPr txBox="true"/>
          <p:nvPr/>
        </p:nvSpPr>
        <p:spPr>
          <a:xfrm rot="0">
            <a:off x="540241" y="1336724"/>
            <a:ext cx="17232302" cy="2319778"/>
          </a:xfrm>
          <a:prstGeom prst="rect">
            <a:avLst/>
          </a:prstGeom>
        </p:spPr>
        <p:txBody>
          <a:bodyPr anchor="t" rtlCol="false" tIns="0" lIns="0" bIns="0" rIns="0">
            <a:spAutoFit/>
          </a:bodyPr>
          <a:lstStyle/>
          <a:p>
            <a:pPr>
              <a:lnSpc>
                <a:spcPts val="4626"/>
              </a:lnSpc>
            </a:pPr>
            <a:r>
              <a:rPr lang="en-US" sz="3304">
                <a:solidFill>
                  <a:srgbClr val="1A0262"/>
                </a:solidFill>
                <a:latin typeface="Public Sans 2"/>
              </a:rPr>
              <a:t>The Python interpreter can run Python programs that are saved in files or interactively execute Python statements that are typed at the keyboard. Python comes with a program named IDLE that simplifies the process of writing, executing, and testing programs.</a:t>
            </a:r>
          </a:p>
        </p:txBody>
      </p:sp>
      <p:grpSp>
        <p:nvGrpSpPr>
          <p:cNvPr name="Group 6" id="6"/>
          <p:cNvGrpSpPr/>
          <p:nvPr/>
        </p:nvGrpSpPr>
        <p:grpSpPr>
          <a:xfrm rot="-69680">
            <a:off x="12769522" y="3520227"/>
            <a:ext cx="5964430" cy="1537682"/>
            <a:chOff x="0" y="0"/>
            <a:chExt cx="762405" cy="196555"/>
          </a:xfrm>
        </p:grpSpPr>
        <p:sp>
          <p:nvSpPr>
            <p:cNvPr name="Freeform 7" id="7"/>
            <p:cNvSpPr/>
            <p:nvPr/>
          </p:nvSpPr>
          <p:spPr>
            <a:xfrm flipH="false" flipV="false" rot="0">
              <a:off x="0" y="0"/>
              <a:ext cx="762405" cy="196555"/>
            </a:xfrm>
            <a:custGeom>
              <a:avLst/>
              <a:gdLst/>
              <a:ahLst/>
              <a:cxnLst/>
              <a:rect r="r" b="b" t="t" l="l"/>
              <a:pathLst>
                <a:path h="196555" w="762405">
                  <a:moveTo>
                    <a:pt x="0" y="0"/>
                  </a:moveTo>
                  <a:lnTo>
                    <a:pt x="762405" y="0"/>
                  </a:lnTo>
                  <a:lnTo>
                    <a:pt x="762405" y="196555"/>
                  </a:lnTo>
                  <a:lnTo>
                    <a:pt x="0" y="196555"/>
                  </a:lnTo>
                  <a:close/>
                </a:path>
              </a:pathLst>
            </a:custGeom>
            <a:solidFill>
              <a:srgbClr val="A9FF7B"/>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9" id="9"/>
          <p:cNvSpPr/>
          <p:nvPr/>
        </p:nvSpPr>
        <p:spPr>
          <a:xfrm flipH="false" flipV="false" rot="0">
            <a:off x="12428365" y="5422994"/>
            <a:ext cx="5649001" cy="4561568"/>
          </a:xfrm>
          <a:custGeom>
            <a:avLst/>
            <a:gdLst/>
            <a:ahLst/>
            <a:cxnLst/>
            <a:rect r="r" b="b" t="t" l="l"/>
            <a:pathLst>
              <a:path h="4561568" w="5649001">
                <a:moveTo>
                  <a:pt x="0" y="0"/>
                </a:moveTo>
                <a:lnTo>
                  <a:pt x="5649001" y="0"/>
                </a:lnTo>
                <a:lnTo>
                  <a:pt x="5649001" y="4561568"/>
                </a:lnTo>
                <a:lnTo>
                  <a:pt x="0" y="4561568"/>
                </a:lnTo>
                <a:lnTo>
                  <a:pt x="0" y="0"/>
                </a:lnTo>
                <a:close/>
              </a:path>
            </a:pathLst>
          </a:custGeom>
          <a:blipFill>
            <a:blip r:embed="rId2"/>
            <a:stretch>
              <a:fillRect l="0" t="0" r="0" b="0"/>
            </a:stretch>
          </a:blipFill>
        </p:spPr>
      </p:sp>
      <p:sp>
        <p:nvSpPr>
          <p:cNvPr name="TextBox 10" id="10"/>
          <p:cNvSpPr txBox="true"/>
          <p:nvPr/>
        </p:nvSpPr>
        <p:spPr>
          <a:xfrm rot="0">
            <a:off x="3865501" y="159225"/>
            <a:ext cx="10556999" cy="705402"/>
          </a:xfrm>
          <a:prstGeom prst="rect">
            <a:avLst/>
          </a:prstGeom>
        </p:spPr>
        <p:txBody>
          <a:bodyPr anchor="t" rtlCol="false" tIns="0" lIns="0" bIns="0" rIns="0">
            <a:spAutoFit/>
          </a:bodyPr>
          <a:lstStyle/>
          <a:p>
            <a:pPr algn="ctr">
              <a:lnSpc>
                <a:spcPts val="5744"/>
              </a:lnSpc>
              <a:spcBef>
                <a:spcPct val="0"/>
              </a:spcBef>
            </a:pPr>
            <a:r>
              <a:rPr lang="en-US" sz="4103" spc="820">
                <a:solidFill>
                  <a:srgbClr val="1A0262"/>
                </a:solidFill>
                <a:latin typeface="Public Sans 2 Bold"/>
              </a:rPr>
              <a:t>USING PYTHON</a:t>
            </a:r>
          </a:p>
        </p:txBody>
      </p:sp>
      <p:sp>
        <p:nvSpPr>
          <p:cNvPr name="TextBox 11" id="11"/>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000000"/>
                </a:solidFill>
                <a:latin typeface="Public Sans Bold"/>
              </a:rPr>
              <a:t>NAVITHA GUNALAN</a:t>
            </a:r>
          </a:p>
          <a:p>
            <a:pPr>
              <a:lnSpc>
                <a:spcPts val="1539"/>
              </a:lnSpc>
            </a:pPr>
            <a:r>
              <a:rPr lang="en-US" sz="1399" spc="69">
                <a:solidFill>
                  <a:srgbClr val="000000"/>
                </a:solidFill>
                <a:latin typeface="Public Sans Bold"/>
              </a:rPr>
              <a:t>INTRODUCTION TO PROGRAMMING</a:t>
            </a:r>
          </a:p>
        </p:txBody>
      </p:sp>
      <p:sp>
        <p:nvSpPr>
          <p:cNvPr name="TextBox 12" id="12"/>
          <p:cNvSpPr txBox="true"/>
          <p:nvPr/>
        </p:nvSpPr>
        <p:spPr>
          <a:xfrm rot="0">
            <a:off x="1672249" y="3980352"/>
            <a:ext cx="9116616" cy="5002529"/>
          </a:xfrm>
          <a:prstGeom prst="rect">
            <a:avLst/>
          </a:prstGeom>
        </p:spPr>
        <p:txBody>
          <a:bodyPr anchor="t" rtlCol="false" tIns="0" lIns="0" bIns="0" rIns="0">
            <a:spAutoFit/>
          </a:bodyPr>
          <a:lstStyle/>
          <a:p>
            <a:pPr algn="ctr">
              <a:lnSpc>
                <a:spcPts val="3629"/>
              </a:lnSpc>
              <a:spcBef>
                <a:spcPct val="0"/>
              </a:spcBef>
            </a:pPr>
            <a:r>
              <a:rPr lang="en-US" sz="3299" spc="164" u="sng">
                <a:solidFill>
                  <a:srgbClr val="000000"/>
                </a:solidFill>
                <a:latin typeface="Public Sans 2 Bold Italics"/>
              </a:rPr>
              <a:t>Python programming is fun! on the screen</a:t>
            </a:r>
            <a:r>
              <a:rPr lang="en-US" sz="3299" spc="164">
                <a:solidFill>
                  <a:srgbClr val="000000"/>
                </a:solidFill>
                <a:latin typeface="Public Sans 2 Italics"/>
              </a:rPr>
              <a:t>:</a:t>
            </a:r>
          </a:p>
          <a:p>
            <a:pPr algn="ctr">
              <a:lnSpc>
                <a:spcPts val="3629"/>
              </a:lnSpc>
              <a:spcBef>
                <a:spcPct val="0"/>
              </a:spcBef>
            </a:pPr>
          </a:p>
          <a:p>
            <a:pPr algn="ctr" marL="712459" indent="-356229" lvl="1">
              <a:lnSpc>
                <a:spcPts val="3629"/>
              </a:lnSpc>
              <a:buFont typeface="Arial"/>
              <a:buChar char="•"/>
            </a:pPr>
            <a:r>
              <a:rPr lang="en-US" sz="3299" spc="164">
                <a:solidFill>
                  <a:srgbClr val="000000"/>
                </a:solidFill>
                <a:latin typeface="Public Sans 2"/>
              </a:rPr>
              <a:t>print('Python programming is fun!')</a:t>
            </a:r>
          </a:p>
          <a:p>
            <a:pPr algn="ctr">
              <a:lnSpc>
                <a:spcPts val="3629"/>
              </a:lnSpc>
            </a:pPr>
            <a:r>
              <a:rPr lang="en-US" sz="3299" spc="164">
                <a:solidFill>
                  <a:srgbClr val="000000"/>
                </a:solidFill>
                <a:latin typeface="Public Sans 2 Bold Italics"/>
              </a:rPr>
              <a:t>Python programming is fun!</a:t>
            </a:r>
          </a:p>
          <a:p>
            <a:pPr algn="ctr">
              <a:lnSpc>
                <a:spcPts val="3629"/>
              </a:lnSpc>
            </a:pPr>
          </a:p>
          <a:p>
            <a:pPr algn="ctr" marL="712459" indent="-356229" lvl="1">
              <a:lnSpc>
                <a:spcPts val="3629"/>
              </a:lnSpc>
              <a:buFont typeface="Arial"/>
              <a:buChar char="•"/>
            </a:pPr>
            <a:r>
              <a:rPr lang="en-US" sz="3299" spc="164">
                <a:solidFill>
                  <a:srgbClr val="000000"/>
                </a:solidFill>
                <a:latin typeface="Public Sans 2"/>
              </a:rPr>
              <a:t>print('To be or not to be') </a:t>
            </a:r>
          </a:p>
          <a:p>
            <a:pPr algn="ctr">
              <a:lnSpc>
                <a:spcPts val="3629"/>
              </a:lnSpc>
            </a:pPr>
            <a:r>
              <a:rPr lang="en-US" sz="3299" spc="164">
                <a:solidFill>
                  <a:srgbClr val="000000"/>
                </a:solidFill>
                <a:latin typeface="Public Sans 2"/>
              </a:rPr>
              <a:t> </a:t>
            </a:r>
            <a:r>
              <a:rPr lang="en-US" sz="3299" spc="164">
                <a:solidFill>
                  <a:srgbClr val="000000"/>
                </a:solidFill>
                <a:latin typeface="Public Sans 2 Bold Italics"/>
              </a:rPr>
              <a:t>To be or not to be</a:t>
            </a:r>
          </a:p>
          <a:p>
            <a:pPr algn="ctr">
              <a:lnSpc>
                <a:spcPts val="3629"/>
              </a:lnSpc>
            </a:pPr>
          </a:p>
          <a:p>
            <a:pPr algn="ctr" marL="712459" indent="-356229" lvl="1">
              <a:lnSpc>
                <a:spcPts val="3629"/>
              </a:lnSpc>
              <a:buFont typeface="Arial"/>
              <a:buChar char="•"/>
            </a:pPr>
            <a:r>
              <a:rPr lang="en-US" sz="3299" spc="164">
                <a:solidFill>
                  <a:srgbClr val="000000"/>
                </a:solidFill>
                <a:latin typeface="Public Sans 2"/>
              </a:rPr>
              <a:t>print('That is the question.') Enter</a:t>
            </a:r>
          </a:p>
          <a:p>
            <a:pPr algn="ctr">
              <a:lnSpc>
                <a:spcPts val="3629"/>
              </a:lnSpc>
            </a:pPr>
            <a:r>
              <a:rPr lang="en-US" sz="3299" spc="164">
                <a:solidFill>
                  <a:srgbClr val="000000"/>
                </a:solidFill>
                <a:latin typeface="Public Sans 2 Bold Italics"/>
              </a:rPr>
              <a:t>That is the question.</a:t>
            </a:r>
          </a:p>
          <a:p>
            <a:pPr algn="ctr">
              <a:lnSpc>
                <a:spcPts val="3299"/>
              </a:lnSpc>
            </a:pPr>
          </a:p>
        </p:txBody>
      </p:sp>
      <p:sp>
        <p:nvSpPr>
          <p:cNvPr name="TextBox 13" id="13"/>
          <p:cNvSpPr txBox="true"/>
          <p:nvPr/>
        </p:nvSpPr>
        <p:spPr>
          <a:xfrm rot="0">
            <a:off x="13234922" y="3675552"/>
            <a:ext cx="4537621" cy="1188084"/>
          </a:xfrm>
          <a:prstGeom prst="rect">
            <a:avLst/>
          </a:prstGeom>
        </p:spPr>
        <p:txBody>
          <a:bodyPr anchor="t" rtlCol="false" tIns="0" lIns="0" bIns="0" rIns="0">
            <a:spAutoFit/>
          </a:bodyPr>
          <a:lstStyle/>
          <a:p>
            <a:pPr algn="ctr">
              <a:lnSpc>
                <a:spcPts val="3079"/>
              </a:lnSpc>
              <a:spcBef>
                <a:spcPct val="0"/>
              </a:spcBef>
            </a:pPr>
            <a:r>
              <a:rPr lang="en-US" sz="2799" spc="139">
                <a:solidFill>
                  <a:srgbClr val="000000"/>
                </a:solidFill>
                <a:latin typeface="Public Sans Bold"/>
              </a:rPr>
              <a:t>IDLE </a:t>
            </a:r>
          </a:p>
          <a:p>
            <a:pPr algn="ctr">
              <a:lnSpc>
                <a:spcPts val="3079"/>
              </a:lnSpc>
              <a:spcBef>
                <a:spcPct val="0"/>
              </a:spcBef>
            </a:pPr>
            <a:r>
              <a:rPr lang="en-US" sz="2799" spc="139">
                <a:solidFill>
                  <a:srgbClr val="000000"/>
                </a:solidFill>
                <a:latin typeface="Public Sans Bold"/>
              </a:rPr>
              <a:t>Integrated Development</a:t>
            </a:r>
          </a:p>
          <a:p>
            <a:pPr algn="ctr">
              <a:lnSpc>
                <a:spcPts val="3079"/>
              </a:lnSpc>
              <a:spcBef>
                <a:spcPct val="0"/>
              </a:spcBef>
            </a:pPr>
            <a:r>
              <a:rPr lang="en-US" sz="2799" spc="139">
                <a:solidFill>
                  <a:srgbClr val="000000"/>
                </a:solidFill>
                <a:latin typeface="Public Sans Bold"/>
              </a:rPr>
              <a:t>Environment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D31F6"/>
        </a:solidFill>
      </p:bgPr>
    </p:bg>
    <p:spTree>
      <p:nvGrpSpPr>
        <p:cNvPr id="1" name=""/>
        <p:cNvGrpSpPr/>
        <p:nvPr/>
      </p:nvGrpSpPr>
      <p:grpSpPr>
        <a:xfrm>
          <a:off x="0" y="0"/>
          <a:ext cx="0" cy="0"/>
          <a:chOff x="0" y="0"/>
          <a:chExt cx="0" cy="0"/>
        </a:xfrm>
      </p:grpSpPr>
      <p:sp>
        <p:nvSpPr>
          <p:cNvPr name="Freeform 2" id="2"/>
          <p:cNvSpPr/>
          <p:nvPr/>
        </p:nvSpPr>
        <p:spPr>
          <a:xfrm flipH="false" flipV="false" rot="0">
            <a:off x="12952081" y="3537834"/>
            <a:ext cx="4780399" cy="3728711"/>
          </a:xfrm>
          <a:custGeom>
            <a:avLst/>
            <a:gdLst/>
            <a:ahLst/>
            <a:cxnLst/>
            <a:rect r="r" b="b" t="t" l="l"/>
            <a:pathLst>
              <a:path h="3728711" w="4780399">
                <a:moveTo>
                  <a:pt x="0" y="0"/>
                </a:moveTo>
                <a:lnTo>
                  <a:pt x="4780399" y="0"/>
                </a:lnTo>
                <a:lnTo>
                  <a:pt x="4780399" y="3728711"/>
                </a:lnTo>
                <a:lnTo>
                  <a:pt x="0" y="3728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5720" y="3537834"/>
            <a:ext cx="3474223" cy="4217570"/>
          </a:xfrm>
          <a:custGeom>
            <a:avLst/>
            <a:gdLst/>
            <a:ahLst/>
            <a:cxnLst/>
            <a:rect r="r" b="b" t="t" l="l"/>
            <a:pathLst>
              <a:path h="4217570" w="3474223">
                <a:moveTo>
                  <a:pt x="0" y="0"/>
                </a:moveTo>
                <a:lnTo>
                  <a:pt x="3474223" y="0"/>
                </a:lnTo>
                <a:lnTo>
                  <a:pt x="3474223" y="4217570"/>
                </a:lnTo>
                <a:lnTo>
                  <a:pt x="0" y="4217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97944" y="1028700"/>
            <a:ext cx="5692112" cy="7507582"/>
          </a:xfrm>
          <a:custGeom>
            <a:avLst/>
            <a:gdLst/>
            <a:ahLst/>
            <a:cxnLst/>
            <a:rect r="r" b="b" t="t" l="l"/>
            <a:pathLst>
              <a:path h="7507582" w="5692112">
                <a:moveTo>
                  <a:pt x="0" y="0"/>
                </a:moveTo>
                <a:lnTo>
                  <a:pt x="5692112" y="0"/>
                </a:lnTo>
                <a:lnTo>
                  <a:pt x="5692112" y="7507582"/>
                </a:lnTo>
                <a:lnTo>
                  <a:pt x="0" y="7507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FFFFFF"/>
                </a:solidFill>
                <a:latin typeface="Public Sans Bold"/>
              </a:rPr>
              <a:t>NAVITHA GUNALAN</a:t>
            </a:r>
          </a:p>
          <a:p>
            <a:pPr>
              <a:lnSpc>
                <a:spcPts val="1539"/>
              </a:lnSpc>
            </a:pPr>
            <a:r>
              <a:rPr lang="en-US" sz="1399" spc="69">
                <a:solidFill>
                  <a:srgbClr val="FFFFFF"/>
                </a:solidFill>
                <a:latin typeface="Public Sans Bold"/>
              </a:rPr>
              <a:t>INTRODUCTION TO PROGRAMMING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11284279" y="1483090"/>
            <a:ext cx="2145147" cy="963583"/>
            <a:chOff x="0" y="0"/>
            <a:chExt cx="274204" cy="123170"/>
          </a:xfrm>
        </p:grpSpPr>
        <p:sp>
          <p:nvSpPr>
            <p:cNvPr name="Freeform 3" id="3"/>
            <p:cNvSpPr/>
            <p:nvPr/>
          </p:nvSpPr>
          <p:spPr>
            <a:xfrm flipH="false" flipV="false" rot="0">
              <a:off x="0" y="0"/>
              <a:ext cx="274204" cy="123170"/>
            </a:xfrm>
            <a:custGeom>
              <a:avLst/>
              <a:gdLst/>
              <a:ahLst/>
              <a:cxnLst/>
              <a:rect r="r" b="b" t="t" l="l"/>
              <a:pathLst>
                <a:path h="123170" w="274204">
                  <a:moveTo>
                    <a:pt x="0" y="0"/>
                  </a:moveTo>
                  <a:lnTo>
                    <a:pt x="274204" y="0"/>
                  </a:lnTo>
                  <a:lnTo>
                    <a:pt x="274204" y="123170"/>
                  </a:lnTo>
                  <a:lnTo>
                    <a:pt x="0" y="123170"/>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5" id="5"/>
          <p:cNvSpPr/>
          <p:nvPr/>
        </p:nvSpPr>
        <p:spPr>
          <a:xfrm flipH="false" flipV="false" rot="0">
            <a:off x="2812442" y="2885798"/>
            <a:ext cx="1315913" cy="1222155"/>
          </a:xfrm>
          <a:custGeom>
            <a:avLst/>
            <a:gdLst/>
            <a:ahLst/>
            <a:cxnLst/>
            <a:rect r="r" b="b" t="t" l="l"/>
            <a:pathLst>
              <a:path h="1222155" w="1315913">
                <a:moveTo>
                  <a:pt x="0" y="0"/>
                </a:moveTo>
                <a:lnTo>
                  <a:pt x="1315913" y="0"/>
                </a:lnTo>
                <a:lnTo>
                  <a:pt x="1315913" y="1222155"/>
                </a:lnTo>
                <a:lnTo>
                  <a:pt x="0" y="1222155"/>
                </a:lnTo>
                <a:lnTo>
                  <a:pt x="0" y="0"/>
                </a:lnTo>
                <a:close/>
              </a:path>
            </a:pathLst>
          </a:custGeom>
          <a:blipFill>
            <a:blip r:embed="rId2"/>
            <a:stretch>
              <a:fillRect l="0" t="0" r="0" b="0"/>
            </a:stretch>
          </a:blipFill>
        </p:spPr>
      </p:sp>
      <p:sp>
        <p:nvSpPr>
          <p:cNvPr name="TextBox 6" id="6"/>
          <p:cNvSpPr txBox="true"/>
          <p:nvPr/>
        </p:nvSpPr>
        <p:spPr>
          <a:xfrm rot="0">
            <a:off x="540241" y="1569319"/>
            <a:ext cx="13227280" cy="705402"/>
          </a:xfrm>
          <a:prstGeom prst="rect">
            <a:avLst/>
          </a:prstGeom>
        </p:spPr>
        <p:txBody>
          <a:bodyPr anchor="t" rtlCol="false" tIns="0" lIns="0" bIns="0" rIns="0">
            <a:spAutoFit/>
          </a:bodyPr>
          <a:lstStyle/>
          <a:p>
            <a:pPr algn="ctr">
              <a:lnSpc>
                <a:spcPts val="5744"/>
              </a:lnSpc>
              <a:spcBef>
                <a:spcPct val="0"/>
              </a:spcBef>
            </a:pPr>
            <a:r>
              <a:rPr lang="en-US" sz="4103" spc="820">
                <a:solidFill>
                  <a:srgbClr val="1A0262"/>
                </a:solidFill>
                <a:latin typeface="Public Sans Bold"/>
              </a:rPr>
              <a:t>COURSE LEARNING OUTCOME (CLO)</a:t>
            </a:r>
          </a:p>
        </p:txBody>
      </p:sp>
      <p:grpSp>
        <p:nvGrpSpPr>
          <p:cNvPr name="Group 7" id="7"/>
          <p:cNvGrpSpPr/>
          <p:nvPr/>
        </p:nvGrpSpPr>
        <p:grpSpPr>
          <a:xfrm rot="0">
            <a:off x="1028700" y="4206129"/>
            <a:ext cx="4883397" cy="4604503"/>
            <a:chOff x="0" y="0"/>
            <a:chExt cx="6511196" cy="6139337"/>
          </a:xfrm>
        </p:grpSpPr>
        <p:sp>
          <p:nvSpPr>
            <p:cNvPr name="TextBox 8" id="8"/>
            <p:cNvSpPr txBox="true"/>
            <p:nvPr/>
          </p:nvSpPr>
          <p:spPr>
            <a:xfrm rot="0">
              <a:off x="0" y="2205088"/>
              <a:ext cx="6511196" cy="3934249"/>
            </a:xfrm>
            <a:prstGeom prst="rect">
              <a:avLst/>
            </a:prstGeom>
          </p:spPr>
          <p:txBody>
            <a:bodyPr anchor="t" rtlCol="false" tIns="0" lIns="0" bIns="0" rIns="0">
              <a:spAutoFit/>
            </a:bodyPr>
            <a:lstStyle/>
            <a:p>
              <a:pPr algn="ctr">
                <a:lnSpc>
                  <a:spcPts val="3919"/>
                </a:lnSpc>
                <a:spcBef>
                  <a:spcPct val="0"/>
                </a:spcBef>
              </a:pPr>
              <a:r>
                <a:rPr lang="en-US" sz="2799">
                  <a:solidFill>
                    <a:srgbClr val="1A0262"/>
                  </a:solidFill>
                  <a:latin typeface="Public Sans 1"/>
                </a:rPr>
                <a:t>Hardware and software are two essential components of a computing system that work together to enable the functioning of computers and other electronic devices. </a:t>
              </a:r>
            </a:p>
          </p:txBody>
        </p:sp>
        <p:sp>
          <p:nvSpPr>
            <p:cNvPr name="TextBox 9" id="9"/>
            <p:cNvSpPr txBox="true"/>
            <p:nvPr/>
          </p:nvSpPr>
          <p:spPr>
            <a:xfrm rot="0">
              <a:off x="0" y="-66675"/>
              <a:ext cx="6511196" cy="2025862"/>
            </a:xfrm>
            <a:prstGeom prst="rect">
              <a:avLst/>
            </a:prstGeom>
          </p:spPr>
          <p:txBody>
            <a:bodyPr anchor="t" rtlCol="false" tIns="0" lIns="0" bIns="0" rIns="0">
              <a:spAutoFit/>
            </a:bodyPr>
            <a:lstStyle/>
            <a:p>
              <a:pPr algn="ctr">
                <a:lnSpc>
                  <a:spcPts val="4059"/>
                </a:lnSpc>
                <a:spcBef>
                  <a:spcPct val="0"/>
                </a:spcBef>
              </a:pPr>
              <a:r>
                <a:rPr lang="en-US" sz="2899">
                  <a:solidFill>
                    <a:srgbClr val="1A0262"/>
                  </a:solidFill>
                  <a:latin typeface="Public Sans Bold"/>
                </a:rPr>
                <a:t>1.1. Roles of hardware and software in a computing system</a:t>
              </a:r>
            </a:p>
          </p:txBody>
        </p:sp>
      </p:grpSp>
      <p:grpSp>
        <p:nvGrpSpPr>
          <p:cNvPr name="Group 10" id="10"/>
          <p:cNvGrpSpPr/>
          <p:nvPr/>
        </p:nvGrpSpPr>
        <p:grpSpPr>
          <a:xfrm rot="0">
            <a:off x="12375903" y="4206129"/>
            <a:ext cx="4883768" cy="3613903"/>
            <a:chOff x="0" y="0"/>
            <a:chExt cx="6511691" cy="4818537"/>
          </a:xfrm>
        </p:grpSpPr>
        <p:sp>
          <p:nvSpPr>
            <p:cNvPr name="TextBox 11" id="11"/>
            <p:cNvSpPr txBox="true"/>
            <p:nvPr/>
          </p:nvSpPr>
          <p:spPr>
            <a:xfrm rot="0">
              <a:off x="0" y="-66675"/>
              <a:ext cx="6511196" cy="2025862"/>
            </a:xfrm>
            <a:prstGeom prst="rect">
              <a:avLst/>
            </a:prstGeom>
          </p:spPr>
          <p:txBody>
            <a:bodyPr anchor="t" rtlCol="false" tIns="0" lIns="0" bIns="0" rIns="0">
              <a:spAutoFit/>
            </a:bodyPr>
            <a:lstStyle/>
            <a:p>
              <a:pPr algn="ctr">
                <a:lnSpc>
                  <a:spcPts val="4059"/>
                </a:lnSpc>
                <a:spcBef>
                  <a:spcPct val="0"/>
                </a:spcBef>
              </a:pPr>
              <a:r>
                <a:rPr lang="en-US" sz="2899">
                  <a:solidFill>
                    <a:srgbClr val="1A0262"/>
                  </a:solidFill>
                  <a:latin typeface="Public Sans Bold"/>
                </a:rPr>
                <a:t>1.3. Form and function of computer programming language</a:t>
              </a:r>
            </a:p>
          </p:txBody>
        </p:sp>
        <p:sp>
          <p:nvSpPr>
            <p:cNvPr name="TextBox 12" id="12"/>
            <p:cNvSpPr txBox="true"/>
            <p:nvPr/>
          </p:nvSpPr>
          <p:spPr>
            <a:xfrm rot="0">
              <a:off x="494" y="2205088"/>
              <a:ext cx="6511196" cy="2613449"/>
            </a:xfrm>
            <a:prstGeom prst="rect">
              <a:avLst/>
            </a:prstGeom>
          </p:spPr>
          <p:txBody>
            <a:bodyPr anchor="t" rtlCol="false" tIns="0" lIns="0" bIns="0" rIns="0">
              <a:spAutoFit/>
            </a:bodyPr>
            <a:lstStyle/>
            <a:p>
              <a:pPr algn="ctr">
                <a:lnSpc>
                  <a:spcPts val="3919"/>
                </a:lnSpc>
                <a:spcBef>
                  <a:spcPct val="0"/>
                </a:spcBef>
              </a:pPr>
              <a:r>
                <a:rPr lang="en-US" sz="2799">
                  <a:solidFill>
                    <a:srgbClr val="1A0262"/>
                  </a:solidFill>
                  <a:latin typeface="Public Sans 1"/>
                </a:rPr>
                <a:t>They determine how programmers write code and how computers interpret and execute that code.</a:t>
              </a:r>
            </a:p>
          </p:txBody>
        </p:sp>
      </p:grpSp>
      <p:grpSp>
        <p:nvGrpSpPr>
          <p:cNvPr name="Group 13" id="13"/>
          <p:cNvGrpSpPr/>
          <p:nvPr/>
        </p:nvGrpSpPr>
        <p:grpSpPr>
          <a:xfrm rot="0">
            <a:off x="6702301" y="4206129"/>
            <a:ext cx="4883397" cy="4585452"/>
            <a:chOff x="0" y="0"/>
            <a:chExt cx="6511196" cy="6113936"/>
          </a:xfrm>
        </p:grpSpPr>
        <p:sp>
          <p:nvSpPr>
            <p:cNvPr name="TextBox 14" id="14"/>
            <p:cNvSpPr txBox="true"/>
            <p:nvPr/>
          </p:nvSpPr>
          <p:spPr>
            <a:xfrm rot="0">
              <a:off x="0" y="-66675"/>
              <a:ext cx="6511196" cy="1340062"/>
            </a:xfrm>
            <a:prstGeom prst="rect">
              <a:avLst/>
            </a:prstGeom>
          </p:spPr>
          <p:txBody>
            <a:bodyPr anchor="t" rtlCol="false" tIns="0" lIns="0" bIns="0" rIns="0">
              <a:spAutoFit/>
            </a:bodyPr>
            <a:lstStyle/>
            <a:p>
              <a:pPr algn="ctr">
                <a:lnSpc>
                  <a:spcPts val="4060"/>
                </a:lnSpc>
                <a:spcBef>
                  <a:spcPct val="0"/>
                </a:spcBef>
              </a:pPr>
              <a:r>
                <a:rPr lang="en-US" sz="2900">
                  <a:solidFill>
                    <a:srgbClr val="1A0262"/>
                  </a:solidFill>
                  <a:latin typeface="Public Sans Bold"/>
                </a:rPr>
                <a:t>1.2.  Basic design of a modern computer</a:t>
              </a:r>
            </a:p>
          </p:txBody>
        </p:sp>
        <p:sp>
          <p:nvSpPr>
            <p:cNvPr name="TextBox 15" id="15"/>
            <p:cNvSpPr txBox="true"/>
            <p:nvPr/>
          </p:nvSpPr>
          <p:spPr>
            <a:xfrm rot="0">
              <a:off x="0" y="1519288"/>
              <a:ext cx="6511196" cy="4594649"/>
            </a:xfrm>
            <a:prstGeom prst="rect">
              <a:avLst/>
            </a:prstGeom>
          </p:spPr>
          <p:txBody>
            <a:bodyPr anchor="t" rtlCol="false" tIns="0" lIns="0" bIns="0" rIns="0">
              <a:spAutoFit/>
            </a:bodyPr>
            <a:lstStyle/>
            <a:p>
              <a:pPr algn="ctr">
                <a:lnSpc>
                  <a:spcPts val="3919"/>
                </a:lnSpc>
                <a:spcBef>
                  <a:spcPct val="0"/>
                </a:spcBef>
              </a:pPr>
              <a:r>
                <a:rPr lang="en-US" sz="2799">
                  <a:solidFill>
                    <a:srgbClr val="1A0262"/>
                  </a:solidFill>
                  <a:latin typeface="Public Sans 1"/>
                </a:rPr>
                <a:t>Work together to execute instructions, process data, store information, and interact with users, enabling the computer to perform a wide range of tasks efficiently.</a:t>
              </a:r>
            </a:p>
          </p:txBody>
        </p:sp>
      </p:grpSp>
      <p:sp>
        <p:nvSpPr>
          <p:cNvPr name="Freeform 16" id="16"/>
          <p:cNvSpPr/>
          <p:nvPr/>
        </p:nvSpPr>
        <p:spPr>
          <a:xfrm flipH="false" flipV="false" rot="0">
            <a:off x="8486043" y="2885798"/>
            <a:ext cx="1315913" cy="1222155"/>
          </a:xfrm>
          <a:custGeom>
            <a:avLst/>
            <a:gdLst/>
            <a:ahLst/>
            <a:cxnLst/>
            <a:rect r="r" b="b" t="t" l="l"/>
            <a:pathLst>
              <a:path h="1222155" w="1315913">
                <a:moveTo>
                  <a:pt x="0" y="0"/>
                </a:moveTo>
                <a:lnTo>
                  <a:pt x="1315914" y="0"/>
                </a:lnTo>
                <a:lnTo>
                  <a:pt x="1315914" y="1222155"/>
                </a:lnTo>
                <a:lnTo>
                  <a:pt x="0" y="1222155"/>
                </a:lnTo>
                <a:lnTo>
                  <a:pt x="0" y="0"/>
                </a:lnTo>
                <a:close/>
              </a:path>
            </a:pathLst>
          </a:custGeom>
          <a:blipFill>
            <a:blip r:embed="rId2"/>
            <a:stretch>
              <a:fillRect l="0" t="0" r="0" b="0"/>
            </a:stretch>
          </a:blipFill>
        </p:spPr>
      </p:sp>
      <p:sp>
        <p:nvSpPr>
          <p:cNvPr name="Freeform 17" id="17"/>
          <p:cNvSpPr/>
          <p:nvPr/>
        </p:nvSpPr>
        <p:spPr>
          <a:xfrm flipH="false" flipV="false" rot="0">
            <a:off x="14159830" y="2885798"/>
            <a:ext cx="1315913" cy="1222155"/>
          </a:xfrm>
          <a:custGeom>
            <a:avLst/>
            <a:gdLst/>
            <a:ahLst/>
            <a:cxnLst/>
            <a:rect r="r" b="b" t="t" l="l"/>
            <a:pathLst>
              <a:path h="1222155" w="1315913">
                <a:moveTo>
                  <a:pt x="0" y="0"/>
                </a:moveTo>
                <a:lnTo>
                  <a:pt x="1315914" y="0"/>
                </a:lnTo>
                <a:lnTo>
                  <a:pt x="1315914" y="1222155"/>
                </a:lnTo>
                <a:lnTo>
                  <a:pt x="0" y="1222155"/>
                </a:lnTo>
                <a:lnTo>
                  <a:pt x="0" y="0"/>
                </a:lnTo>
                <a:close/>
              </a:path>
            </a:pathLst>
          </a:custGeom>
          <a:blipFill>
            <a:blip r:embed="rId2"/>
            <a:stretch>
              <a:fillRect l="0" t="0" r="0" b="0"/>
            </a:stretch>
          </a:blipFill>
        </p:spPr>
      </p:sp>
      <p:sp>
        <p:nvSpPr>
          <p:cNvPr name="TextBox 18" id="18"/>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1A0262"/>
                </a:solidFill>
                <a:latin typeface="Public Sans Bold"/>
              </a:rPr>
              <a:t>NAVITHA GUNALAN</a:t>
            </a:r>
          </a:p>
          <a:p>
            <a:pPr>
              <a:lnSpc>
                <a:spcPts val="1539"/>
              </a:lnSpc>
            </a:pPr>
            <a:r>
              <a:rPr lang="en-US" sz="1399" spc="69">
                <a:solidFill>
                  <a:srgbClr val="1A0262"/>
                </a:solidFill>
                <a:latin typeface="Public Sans Bold"/>
              </a:rPr>
              <a:t>INTRODUCTION TO PROGRAMMING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777586" y="2808491"/>
            <a:ext cx="10823083" cy="5090160"/>
          </a:xfrm>
          <a:prstGeom prst="rect">
            <a:avLst/>
          </a:prstGeom>
        </p:spPr>
        <p:txBody>
          <a:bodyPr anchor="t" rtlCol="false" tIns="0" lIns="0" bIns="0" rIns="0">
            <a:spAutoFit/>
          </a:bodyPr>
          <a:lstStyle/>
          <a:p>
            <a:pPr>
              <a:lnSpc>
                <a:spcPts val="5039"/>
              </a:lnSpc>
            </a:pPr>
            <a:r>
              <a:rPr lang="en-US" sz="3599">
                <a:solidFill>
                  <a:srgbClr val="1A0262"/>
                </a:solidFill>
                <a:latin typeface="Public Sans 1"/>
              </a:rPr>
              <a:t>Computers can perform such a wide variety of tasks because they can be programmed. This </a:t>
            </a:r>
            <a:r>
              <a:rPr lang="en-US" sz="3599">
                <a:solidFill>
                  <a:srgbClr val="1A0262"/>
                </a:solidFill>
                <a:latin typeface="Public Sans 1"/>
              </a:rPr>
              <a:t>means that computers are not designed to do just one job, but to do any job that their programs tell them to do. A program is a set of instructions that a computer follows to perform a task.</a:t>
            </a:r>
          </a:p>
          <a:p>
            <a:pPr marL="777238" indent="-388619" lvl="1">
              <a:lnSpc>
                <a:spcPts val="5039"/>
              </a:lnSpc>
              <a:buFont typeface="Arial"/>
              <a:buChar char="•"/>
            </a:pPr>
            <a:r>
              <a:rPr lang="en-US" sz="3599">
                <a:solidFill>
                  <a:srgbClr val="1A0262"/>
                </a:solidFill>
                <a:latin typeface="Public Sans 1"/>
              </a:rPr>
              <a:t>Hardware</a:t>
            </a:r>
          </a:p>
          <a:p>
            <a:pPr marL="777238" indent="-388619" lvl="1">
              <a:lnSpc>
                <a:spcPts val="5039"/>
              </a:lnSpc>
              <a:buFont typeface="Arial"/>
              <a:buChar char="•"/>
            </a:pPr>
            <a:r>
              <a:rPr lang="en-US" sz="3599">
                <a:solidFill>
                  <a:srgbClr val="1A0262"/>
                </a:solidFill>
                <a:latin typeface="Public Sans 1"/>
              </a:rPr>
              <a:t>Software</a:t>
            </a:r>
          </a:p>
        </p:txBody>
      </p:sp>
      <p:grpSp>
        <p:nvGrpSpPr>
          <p:cNvPr name="Group 3" id="3"/>
          <p:cNvGrpSpPr/>
          <p:nvPr/>
        </p:nvGrpSpPr>
        <p:grpSpPr>
          <a:xfrm rot="0">
            <a:off x="1923920" y="753347"/>
            <a:ext cx="6362591" cy="1623661"/>
            <a:chOff x="0" y="0"/>
            <a:chExt cx="1447698" cy="369436"/>
          </a:xfrm>
        </p:grpSpPr>
        <p:sp>
          <p:nvSpPr>
            <p:cNvPr name="Freeform 4" id="4"/>
            <p:cNvSpPr/>
            <p:nvPr/>
          </p:nvSpPr>
          <p:spPr>
            <a:xfrm flipH="false" flipV="false" rot="0">
              <a:off x="0" y="0"/>
              <a:ext cx="1447698" cy="369436"/>
            </a:xfrm>
            <a:custGeom>
              <a:avLst/>
              <a:gdLst/>
              <a:ahLst/>
              <a:cxnLst/>
              <a:rect r="r" b="b" t="t" l="l"/>
              <a:pathLst>
                <a:path h="369436" w="1447698">
                  <a:moveTo>
                    <a:pt x="0" y="0"/>
                  </a:moveTo>
                  <a:lnTo>
                    <a:pt x="1447698" y="0"/>
                  </a:lnTo>
                  <a:lnTo>
                    <a:pt x="1447698" y="369436"/>
                  </a:lnTo>
                  <a:lnTo>
                    <a:pt x="0" y="369436"/>
                  </a:lnTo>
                  <a:close/>
                </a:path>
              </a:pathLst>
            </a:custGeom>
            <a:solidFill>
              <a:srgbClr val="B1E9E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grpSp>
        <p:nvGrpSpPr>
          <p:cNvPr name="Group 6" id="6"/>
          <p:cNvGrpSpPr/>
          <p:nvPr/>
        </p:nvGrpSpPr>
        <p:grpSpPr>
          <a:xfrm rot="0">
            <a:off x="11600669" y="7080537"/>
            <a:ext cx="7167239" cy="359877"/>
            <a:chOff x="0" y="0"/>
            <a:chExt cx="2568577" cy="128972"/>
          </a:xfrm>
        </p:grpSpPr>
        <p:sp>
          <p:nvSpPr>
            <p:cNvPr name="Freeform 7" id="7"/>
            <p:cNvSpPr/>
            <p:nvPr/>
          </p:nvSpPr>
          <p:spPr>
            <a:xfrm flipH="false" flipV="false" rot="0">
              <a:off x="0" y="0"/>
              <a:ext cx="2568577" cy="128972"/>
            </a:xfrm>
            <a:custGeom>
              <a:avLst/>
              <a:gdLst/>
              <a:ahLst/>
              <a:cxnLst/>
              <a:rect r="r" b="b" t="t" l="l"/>
              <a:pathLst>
                <a:path h="128972" w="2568577">
                  <a:moveTo>
                    <a:pt x="0" y="0"/>
                  </a:moveTo>
                  <a:lnTo>
                    <a:pt x="2568577" y="0"/>
                  </a:lnTo>
                  <a:lnTo>
                    <a:pt x="2568577" y="128972"/>
                  </a:lnTo>
                  <a:lnTo>
                    <a:pt x="0" y="128972"/>
                  </a:lnTo>
                  <a:close/>
                </a:path>
              </a:pathLst>
            </a:custGeom>
            <a:solidFill>
              <a:srgbClr val="1A0262"/>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TextBox 9" id="9"/>
          <p:cNvSpPr txBox="true"/>
          <p:nvPr/>
        </p:nvSpPr>
        <p:spPr>
          <a:xfrm rot="0">
            <a:off x="2111080" y="814195"/>
            <a:ext cx="6618375" cy="1444815"/>
          </a:xfrm>
          <a:prstGeom prst="rect">
            <a:avLst/>
          </a:prstGeom>
        </p:spPr>
        <p:txBody>
          <a:bodyPr anchor="t" rtlCol="false" tIns="0" lIns="0" bIns="0" rIns="0">
            <a:spAutoFit/>
          </a:bodyPr>
          <a:lstStyle/>
          <a:p>
            <a:pPr>
              <a:lnSpc>
                <a:spcPts val="3839"/>
              </a:lnSpc>
              <a:spcBef>
                <a:spcPct val="0"/>
              </a:spcBef>
            </a:pPr>
            <a:r>
              <a:rPr lang="en-US" sz="2742" spc="548">
                <a:solidFill>
                  <a:srgbClr val="1A0262"/>
                </a:solidFill>
                <a:latin typeface="Public Sans Bold"/>
              </a:rPr>
              <a:t>1.1. ROLES OF HARDWARE AND SOFTWARE IN A COMPUTING SYSTEM</a:t>
            </a:r>
          </a:p>
        </p:txBody>
      </p:sp>
      <p:sp>
        <p:nvSpPr>
          <p:cNvPr name="Freeform 10" id="10"/>
          <p:cNvSpPr/>
          <p:nvPr/>
        </p:nvSpPr>
        <p:spPr>
          <a:xfrm flipH="false" flipV="false" rot="0">
            <a:off x="12651398" y="3506859"/>
            <a:ext cx="5065781" cy="3573678"/>
          </a:xfrm>
          <a:custGeom>
            <a:avLst/>
            <a:gdLst/>
            <a:ahLst/>
            <a:cxnLst/>
            <a:rect r="r" b="b" t="t" l="l"/>
            <a:pathLst>
              <a:path h="3573678" w="5065781">
                <a:moveTo>
                  <a:pt x="0" y="0"/>
                </a:moveTo>
                <a:lnTo>
                  <a:pt x="5065782" y="0"/>
                </a:lnTo>
                <a:lnTo>
                  <a:pt x="5065782" y="3573678"/>
                </a:lnTo>
                <a:lnTo>
                  <a:pt x="0" y="35736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1A0262"/>
                </a:solidFill>
                <a:latin typeface="Public Sans Bold"/>
              </a:rPr>
              <a:t>NAVITHA GUNALAN</a:t>
            </a:r>
          </a:p>
          <a:p>
            <a:pPr>
              <a:lnSpc>
                <a:spcPts val="1539"/>
              </a:lnSpc>
            </a:pPr>
            <a:r>
              <a:rPr lang="en-US" sz="1399" spc="69">
                <a:solidFill>
                  <a:srgbClr val="1A0262"/>
                </a:solidFill>
                <a:latin typeface="Public Sans Bold"/>
              </a:rPr>
              <a:t>INTRODUCTION TO PROGRAMMING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31F6"/>
        </a:solidFill>
      </p:bgPr>
    </p:bg>
    <p:spTree>
      <p:nvGrpSpPr>
        <p:cNvPr id="1" name=""/>
        <p:cNvGrpSpPr/>
        <p:nvPr/>
      </p:nvGrpSpPr>
      <p:grpSpPr>
        <a:xfrm>
          <a:off x="0" y="0"/>
          <a:ext cx="0" cy="0"/>
          <a:chOff x="0" y="0"/>
          <a:chExt cx="0" cy="0"/>
        </a:xfrm>
      </p:grpSpPr>
      <p:sp>
        <p:nvSpPr>
          <p:cNvPr name="Freeform 2" id="2"/>
          <p:cNvSpPr/>
          <p:nvPr/>
        </p:nvSpPr>
        <p:spPr>
          <a:xfrm flipH="false" flipV="false" rot="0">
            <a:off x="12137119" y="6170717"/>
            <a:ext cx="5856850" cy="3733742"/>
          </a:xfrm>
          <a:custGeom>
            <a:avLst/>
            <a:gdLst/>
            <a:ahLst/>
            <a:cxnLst/>
            <a:rect r="r" b="b" t="t" l="l"/>
            <a:pathLst>
              <a:path h="3733742" w="5856850">
                <a:moveTo>
                  <a:pt x="0" y="0"/>
                </a:moveTo>
                <a:lnTo>
                  <a:pt x="5856850" y="0"/>
                </a:lnTo>
                <a:lnTo>
                  <a:pt x="5856850" y="3733741"/>
                </a:lnTo>
                <a:lnTo>
                  <a:pt x="0" y="3733741"/>
                </a:lnTo>
                <a:lnTo>
                  <a:pt x="0" y="0"/>
                </a:lnTo>
                <a:close/>
              </a:path>
            </a:pathLst>
          </a:custGeom>
          <a:blipFill>
            <a:blip r:embed="rId2"/>
            <a:stretch>
              <a:fillRect l="0" t="0" r="0" b="0"/>
            </a:stretch>
          </a:blipFill>
        </p:spPr>
      </p:sp>
      <p:sp>
        <p:nvSpPr>
          <p:cNvPr name="TextBox 3" id="3"/>
          <p:cNvSpPr txBox="true"/>
          <p:nvPr/>
        </p:nvSpPr>
        <p:spPr>
          <a:xfrm rot="0">
            <a:off x="1547630" y="2383156"/>
            <a:ext cx="15955872" cy="5454013"/>
          </a:xfrm>
          <a:prstGeom prst="rect">
            <a:avLst/>
          </a:prstGeom>
        </p:spPr>
        <p:txBody>
          <a:bodyPr anchor="t" rtlCol="false" tIns="0" lIns="0" bIns="0" rIns="0">
            <a:spAutoFit/>
          </a:bodyPr>
          <a:lstStyle/>
          <a:p>
            <a:pPr algn="just">
              <a:lnSpc>
                <a:spcPts val="5460"/>
              </a:lnSpc>
            </a:pPr>
            <a:r>
              <a:rPr lang="en-US" sz="3900">
                <a:solidFill>
                  <a:srgbClr val="EFEFEF"/>
                </a:solidFill>
                <a:latin typeface="PT Serif"/>
              </a:rPr>
              <a:t>The term hardware refers to all of the physical devices, or components, of which a computer i</a:t>
            </a:r>
            <a:r>
              <a:rPr lang="en-US" sz="3900">
                <a:solidFill>
                  <a:srgbClr val="EFEFEF"/>
                </a:solidFill>
                <a:latin typeface="PT Serif"/>
              </a:rPr>
              <a:t>s made. A computer is not one single device, but a system of devices that all work together.</a:t>
            </a:r>
          </a:p>
          <a:p>
            <a:pPr algn="just">
              <a:lnSpc>
                <a:spcPts val="5460"/>
              </a:lnSpc>
            </a:pPr>
          </a:p>
          <a:p>
            <a:pPr algn="just">
              <a:lnSpc>
                <a:spcPts val="5460"/>
              </a:lnSpc>
            </a:pPr>
            <a:r>
              <a:rPr lang="en-US" sz="3900">
                <a:solidFill>
                  <a:srgbClr val="EFEFEF"/>
                </a:solidFill>
                <a:latin typeface="PT Serif"/>
              </a:rPr>
              <a:t>Computer System consists of the following major components:</a:t>
            </a:r>
          </a:p>
          <a:p>
            <a:pPr algn="just">
              <a:lnSpc>
                <a:spcPts val="5460"/>
              </a:lnSpc>
            </a:pPr>
            <a:r>
              <a:rPr lang="en-US" sz="3900">
                <a:solidFill>
                  <a:srgbClr val="EFEFEF"/>
                </a:solidFill>
                <a:latin typeface="PT Serif"/>
              </a:rPr>
              <a:t>• The central processing unit (CPU)</a:t>
            </a:r>
          </a:p>
          <a:p>
            <a:pPr algn="just">
              <a:lnSpc>
                <a:spcPts val="5460"/>
              </a:lnSpc>
            </a:pPr>
            <a:r>
              <a:rPr lang="en-US" sz="3900">
                <a:solidFill>
                  <a:srgbClr val="EFEFEF"/>
                </a:solidFill>
                <a:latin typeface="PT Serif"/>
              </a:rPr>
              <a:t>• Main memory</a:t>
            </a:r>
          </a:p>
          <a:p>
            <a:pPr algn="just">
              <a:lnSpc>
                <a:spcPts val="5460"/>
              </a:lnSpc>
              <a:spcBef>
                <a:spcPct val="0"/>
              </a:spcBef>
            </a:pPr>
          </a:p>
        </p:txBody>
      </p:sp>
      <p:sp>
        <p:nvSpPr>
          <p:cNvPr name="TextBox 4" id="4"/>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FFFFFF"/>
                </a:solidFill>
                <a:latin typeface="Public Sans Bold"/>
              </a:rPr>
              <a:t>NAVITHA GUNALAN</a:t>
            </a:r>
          </a:p>
          <a:p>
            <a:pPr>
              <a:lnSpc>
                <a:spcPts val="1539"/>
              </a:lnSpc>
            </a:pPr>
            <a:r>
              <a:rPr lang="en-US" sz="1399" spc="69">
                <a:solidFill>
                  <a:srgbClr val="FFFFFF"/>
                </a:solidFill>
                <a:latin typeface="Public Sans Bold"/>
              </a:rPr>
              <a:t>INTRODUCTION TO PROGRAMMING</a:t>
            </a:r>
          </a:p>
        </p:txBody>
      </p:sp>
      <p:sp>
        <p:nvSpPr>
          <p:cNvPr name="TextBox 5" id="5"/>
          <p:cNvSpPr txBox="true"/>
          <p:nvPr/>
        </p:nvSpPr>
        <p:spPr>
          <a:xfrm rot="0">
            <a:off x="540241" y="159703"/>
            <a:ext cx="1623060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HARDWARE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2761194" y="331787"/>
            <a:ext cx="12765613" cy="935946"/>
            <a:chOff x="0" y="0"/>
            <a:chExt cx="1631767" cy="119638"/>
          </a:xfrm>
        </p:grpSpPr>
        <p:sp>
          <p:nvSpPr>
            <p:cNvPr name="Freeform 3" id="3"/>
            <p:cNvSpPr/>
            <p:nvPr/>
          </p:nvSpPr>
          <p:spPr>
            <a:xfrm flipH="false" flipV="false" rot="0">
              <a:off x="0" y="0"/>
              <a:ext cx="1631767" cy="119638"/>
            </a:xfrm>
            <a:custGeom>
              <a:avLst/>
              <a:gdLst/>
              <a:ahLst/>
              <a:cxnLst/>
              <a:rect r="r" b="b" t="t" l="l"/>
              <a:pathLst>
                <a:path h="119638" w="1631767">
                  <a:moveTo>
                    <a:pt x="0" y="0"/>
                  </a:moveTo>
                  <a:lnTo>
                    <a:pt x="1631767" y="0"/>
                  </a:lnTo>
                  <a:lnTo>
                    <a:pt x="1631767" y="119638"/>
                  </a:lnTo>
                  <a:lnTo>
                    <a:pt x="0" y="119638"/>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5" id="5"/>
          <p:cNvSpPr/>
          <p:nvPr/>
        </p:nvSpPr>
        <p:spPr>
          <a:xfrm flipH="false" flipV="false" rot="0">
            <a:off x="5336784" y="1594592"/>
            <a:ext cx="574749" cy="1075210"/>
          </a:xfrm>
          <a:custGeom>
            <a:avLst/>
            <a:gdLst/>
            <a:ahLst/>
            <a:cxnLst/>
            <a:rect r="r" b="b" t="t" l="l"/>
            <a:pathLst>
              <a:path h="1075210" w="574749">
                <a:moveTo>
                  <a:pt x="0" y="0"/>
                </a:moveTo>
                <a:lnTo>
                  <a:pt x="574748" y="0"/>
                </a:lnTo>
                <a:lnTo>
                  <a:pt x="574748" y="1075210"/>
                </a:lnTo>
                <a:lnTo>
                  <a:pt x="0" y="1075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496726" y="1594592"/>
            <a:ext cx="738617" cy="855240"/>
          </a:xfrm>
          <a:custGeom>
            <a:avLst/>
            <a:gdLst/>
            <a:ahLst/>
            <a:cxnLst/>
            <a:rect r="r" b="b" t="t" l="l"/>
            <a:pathLst>
              <a:path h="855240" w="738617">
                <a:moveTo>
                  <a:pt x="0" y="0"/>
                </a:moveTo>
                <a:lnTo>
                  <a:pt x="738617" y="0"/>
                </a:lnTo>
                <a:lnTo>
                  <a:pt x="738617" y="855241"/>
                </a:lnTo>
                <a:lnTo>
                  <a:pt x="0" y="8552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323972" y="404197"/>
            <a:ext cx="13640055" cy="705402"/>
          </a:xfrm>
          <a:prstGeom prst="rect">
            <a:avLst/>
          </a:prstGeom>
        </p:spPr>
        <p:txBody>
          <a:bodyPr anchor="t" rtlCol="false" tIns="0" lIns="0" bIns="0" rIns="0">
            <a:spAutoFit/>
          </a:bodyPr>
          <a:lstStyle/>
          <a:p>
            <a:pPr algn="ctr">
              <a:lnSpc>
                <a:spcPts val="5744"/>
              </a:lnSpc>
              <a:spcBef>
                <a:spcPct val="0"/>
              </a:spcBef>
            </a:pPr>
            <a:r>
              <a:rPr lang="en-US" sz="4103" spc="820">
                <a:solidFill>
                  <a:srgbClr val="1A0262"/>
                </a:solidFill>
                <a:latin typeface="Public Sans Bold"/>
              </a:rPr>
              <a:t>COMPUTER SYSTEM COMPONENTS:</a:t>
            </a:r>
          </a:p>
        </p:txBody>
      </p:sp>
      <p:grpSp>
        <p:nvGrpSpPr>
          <p:cNvPr name="Group 8" id="8"/>
          <p:cNvGrpSpPr/>
          <p:nvPr/>
        </p:nvGrpSpPr>
        <p:grpSpPr>
          <a:xfrm rot="0">
            <a:off x="3469834" y="3083532"/>
            <a:ext cx="4883397" cy="3924251"/>
            <a:chOff x="0" y="0"/>
            <a:chExt cx="6511196" cy="5232335"/>
          </a:xfrm>
        </p:grpSpPr>
        <p:sp>
          <p:nvSpPr>
            <p:cNvPr name="TextBox 9" id="9"/>
            <p:cNvSpPr txBox="true"/>
            <p:nvPr/>
          </p:nvSpPr>
          <p:spPr>
            <a:xfrm rot="0">
              <a:off x="0" y="1645653"/>
              <a:ext cx="6511196" cy="2211070"/>
            </a:xfrm>
            <a:prstGeom prst="rect">
              <a:avLst/>
            </a:prstGeom>
          </p:spPr>
          <p:txBody>
            <a:bodyPr anchor="t" rtlCol="false" tIns="0" lIns="0" bIns="0" rIns="0">
              <a:spAutoFit/>
            </a:bodyPr>
            <a:lstStyle/>
            <a:p>
              <a:pPr algn="ctr">
                <a:lnSpc>
                  <a:spcPts val="3359"/>
                </a:lnSpc>
                <a:spcBef>
                  <a:spcPct val="0"/>
                </a:spcBef>
              </a:pPr>
              <a:r>
                <a:rPr lang="en-US" sz="2400">
                  <a:solidFill>
                    <a:srgbClr val="1A0262"/>
                  </a:solidFill>
                  <a:latin typeface="Public Sans 1"/>
                </a:rPr>
                <a:t>The CPU is often referred to as the "brain" of the computer because it carries out most of the actual computing tasks.</a:t>
              </a:r>
            </a:p>
          </p:txBody>
        </p:sp>
        <p:sp>
          <p:nvSpPr>
            <p:cNvPr name="TextBox 10" id="10"/>
            <p:cNvSpPr txBox="true"/>
            <p:nvPr/>
          </p:nvSpPr>
          <p:spPr>
            <a:xfrm rot="0">
              <a:off x="0" y="-66675"/>
              <a:ext cx="6511196" cy="1456902"/>
            </a:xfrm>
            <a:prstGeom prst="rect">
              <a:avLst/>
            </a:prstGeom>
          </p:spPr>
          <p:txBody>
            <a:bodyPr anchor="t" rtlCol="false" tIns="0" lIns="0" bIns="0" rIns="0">
              <a:spAutoFit/>
            </a:bodyPr>
            <a:lstStyle/>
            <a:p>
              <a:pPr algn="ctr">
                <a:lnSpc>
                  <a:spcPts val="4479"/>
                </a:lnSpc>
                <a:spcBef>
                  <a:spcPct val="0"/>
                </a:spcBef>
              </a:pPr>
              <a:r>
                <a:rPr lang="en-US" sz="3199">
                  <a:solidFill>
                    <a:srgbClr val="1A0262"/>
                  </a:solidFill>
                  <a:latin typeface="Public Sans Bold"/>
                </a:rPr>
                <a:t> The central processing unit (CPU)</a:t>
              </a:r>
            </a:p>
          </p:txBody>
        </p:sp>
        <p:sp>
          <p:nvSpPr>
            <p:cNvPr name="TextBox 11" id="11"/>
            <p:cNvSpPr txBox="true"/>
            <p:nvPr/>
          </p:nvSpPr>
          <p:spPr>
            <a:xfrm rot="0">
              <a:off x="0" y="4138865"/>
              <a:ext cx="6511196" cy="1093470"/>
            </a:xfrm>
            <a:prstGeom prst="rect">
              <a:avLst/>
            </a:prstGeom>
          </p:spPr>
          <p:txBody>
            <a:bodyPr anchor="t" rtlCol="false" tIns="0" lIns="0" bIns="0" rIns="0">
              <a:spAutoFit/>
            </a:bodyPr>
            <a:lstStyle/>
            <a:p>
              <a:pPr algn="ctr">
                <a:lnSpc>
                  <a:spcPts val="3359"/>
                </a:lnSpc>
              </a:pPr>
            </a:p>
            <a:p>
              <a:pPr algn="ctr">
                <a:lnSpc>
                  <a:spcPts val="3359"/>
                </a:lnSpc>
                <a:spcBef>
                  <a:spcPct val="0"/>
                </a:spcBef>
              </a:pPr>
            </a:p>
          </p:txBody>
        </p:sp>
      </p:grpSp>
      <p:grpSp>
        <p:nvGrpSpPr>
          <p:cNvPr name="Group 12" id="12"/>
          <p:cNvGrpSpPr/>
          <p:nvPr/>
        </p:nvGrpSpPr>
        <p:grpSpPr>
          <a:xfrm rot="0">
            <a:off x="10424336" y="3083532"/>
            <a:ext cx="4883397" cy="3893136"/>
            <a:chOff x="0" y="0"/>
            <a:chExt cx="6511196" cy="5190849"/>
          </a:xfrm>
        </p:grpSpPr>
        <p:sp>
          <p:nvSpPr>
            <p:cNvPr name="TextBox 13" id="13"/>
            <p:cNvSpPr txBox="true"/>
            <p:nvPr/>
          </p:nvSpPr>
          <p:spPr>
            <a:xfrm rot="0">
              <a:off x="0" y="4656179"/>
              <a:ext cx="6511196" cy="534670"/>
            </a:xfrm>
            <a:prstGeom prst="rect">
              <a:avLst/>
            </a:prstGeom>
          </p:spPr>
          <p:txBody>
            <a:bodyPr anchor="t" rtlCol="false" tIns="0" lIns="0" bIns="0" rIns="0">
              <a:spAutoFit/>
            </a:bodyPr>
            <a:lstStyle/>
            <a:p>
              <a:pPr algn="ctr">
                <a:lnSpc>
                  <a:spcPts val="3359"/>
                </a:lnSpc>
                <a:spcBef>
                  <a:spcPct val="0"/>
                </a:spcBef>
              </a:pPr>
            </a:p>
          </p:txBody>
        </p:sp>
        <p:sp>
          <p:nvSpPr>
            <p:cNvPr name="TextBox 14" id="14"/>
            <p:cNvSpPr txBox="true"/>
            <p:nvPr/>
          </p:nvSpPr>
          <p:spPr>
            <a:xfrm rot="0">
              <a:off x="0" y="-66675"/>
              <a:ext cx="6511196" cy="707602"/>
            </a:xfrm>
            <a:prstGeom prst="rect">
              <a:avLst/>
            </a:prstGeom>
          </p:spPr>
          <p:txBody>
            <a:bodyPr anchor="t" rtlCol="false" tIns="0" lIns="0" bIns="0" rIns="0">
              <a:spAutoFit/>
            </a:bodyPr>
            <a:lstStyle/>
            <a:p>
              <a:pPr algn="ctr">
                <a:lnSpc>
                  <a:spcPts val="4479"/>
                </a:lnSpc>
                <a:spcBef>
                  <a:spcPct val="0"/>
                </a:spcBef>
              </a:pPr>
              <a:r>
                <a:rPr lang="en-US" sz="3199">
                  <a:solidFill>
                    <a:srgbClr val="1A0262"/>
                  </a:solidFill>
                  <a:latin typeface="Public Sans Bold"/>
                </a:rPr>
                <a:t>Main memory</a:t>
              </a:r>
            </a:p>
          </p:txBody>
        </p:sp>
        <p:sp>
          <p:nvSpPr>
            <p:cNvPr name="TextBox 15" id="15"/>
            <p:cNvSpPr txBox="true"/>
            <p:nvPr/>
          </p:nvSpPr>
          <p:spPr>
            <a:xfrm rot="0">
              <a:off x="0" y="896353"/>
              <a:ext cx="6511196" cy="3477683"/>
            </a:xfrm>
            <a:prstGeom prst="rect">
              <a:avLst/>
            </a:prstGeom>
          </p:spPr>
          <p:txBody>
            <a:bodyPr anchor="t" rtlCol="false" tIns="0" lIns="0" bIns="0" rIns="0">
              <a:spAutoFit/>
            </a:bodyPr>
            <a:lstStyle/>
            <a:p>
              <a:pPr algn="ctr">
                <a:lnSpc>
                  <a:spcPts val="3499"/>
                </a:lnSpc>
              </a:pPr>
              <a:r>
                <a:rPr lang="en-US" sz="2499">
                  <a:solidFill>
                    <a:srgbClr val="1A0262"/>
                  </a:solidFill>
                  <a:latin typeface="Public Sans 1"/>
                </a:rPr>
                <a:t>Main memory is commonly known as random-access memory, or RAM. It is called this</a:t>
              </a:r>
            </a:p>
            <a:p>
              <a:pPr algn="ctr">
                <a:lnSpc>
                  <a:spcPts val="3499"/>
                </a:lnSpc>
                <a:spcBef>
                  <a:spcPct val="0"/>
                </a:spcBef>
              </a:pPr>
              <a:r>
                <a:rPr lang="en-US" sz="2499">
                  <a:solidFill>
                    <a:srgbClr val="1A0262"/>
                  </a:solidFill>
                  <a:latin typeface="Public Sans 1"/>
                </a:rPr>
                <a:t>because the CPU is able to quickly access data stored at any random location in RAM.</a:t>
              </a:r>
            </a:p>
          </p:txBody>
        </p:sp>
      </p:grpSp>
      <p:sp>
        <p:nvSpPr>
          <p:cNvPr name="TextBox 16" id="16"/>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000000"/>
                </a:solidFill>
                <a:latin typeface="Public Sans Bold"/>
              </a:rPr>
              <a:t>NAVITHA GUNALAN</a:t>
            </a:r>
          </a:p>
          <a:p>
            <a:pPr>
              <a:lnSpc>
                <a:spcPts val="1539"/>
              </a:lnSpc>
            </a:pPr>
            <a:r>
              <a:rPr lang="en-US" sz="1399" spc="69">
                <a:solidFill>
                  <a:srgbClr val="000000"/>
                </a:solidFill>
                <a:latin typeface="Public Sans Bold"/>
              </a:rPr>
              <a:t>INTRODUCTION TO PROGRAMMING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31F6"/>
        </a:solidFill>
      </p:bgPr>
    </p:bg>
    <p:spTree>
      <p:nvGrpSpPr>
        <p:cNvPr id="1" name=""/>
        <p:cNvGrpSpPr/>
        <p:nvPr/>
      </p:nvGrpSpPr>
      <p:grpSpPr>
        <a:xfrm>
          <a:off x="0" y="0"/>
          <a:ext cx="0" cy="0"/>
          <a:chOff x="0" y="0"/>
          <a:chExt cx="0" cy="0"/>
        </a:xfrm>
      </p:grpSpPr>
      <p:sp>
        <p:nvSpPr>
          <p:cNvPr name="TextBox 2" id="2"/>
          <p:cNvSpPr txBox="true"/>
          <p:nvPr/>
        </p:nvSpPr>
        <p:spPr>
          <a:xfrm rot="0">
            <a:off x="1097121" y="2002114"/>
            <a:ext cx="16162179" cy="7369967"/>
          </a:xfrm>
          <a:prstGeom prst="rect">
            <a:avLst/>
          </a:prstGeom>
        </p:spPr>
        <p:txBody>
          <a:bodyPr anchor="t" rtlCol="false" tIns="0" lIns="0" bIns="0" rIns="0">
            <a:spAutoFit/>
          </a:bodyPr>
          <a:lstStyle/>
          <a:p>
            <a:pPr marL="700337" indent="-350168" lvl="1">
              <a:lnSpc>
                <a:spcPts val="4541"/>
              </a:lnSpc>
              <a:buFont typeface="Arial"/>
              <a:buChar char="•"/>
            </a:pPr>
            <a:r>
              <a:rPr lang="en-US" sz="3243" spc="162">
                <a:solidFill>
                  <a:srgbClr val="EFEFEF"/>
                </a:solidFill>
                <a:latin typeface="Public Sans Bold"/>
              </a:rPr>
              <a:t>Secondary storage is a type of memory that can </a:t>
            </a:r>
            <a:r>
              <a:rPr lang="en-US" sz="3243" spc="162">
                <a:solidFill>
                  <a:srgbClr val="EFEFEF"/>
                </a:solidFill>
                <a:latin typeface="Public Sans Bold"/>
              </a:rPr>
              <a:t>hold data for long periods of time, even </a:t>
            </a:r>
            <a:r>
              <a:rPr lang="en-US" sz="3243" spc="162">
                <a:solidFill>
                  <a:srgbClr val="EFEFEF"/>
                </a:solidFill>
                <a:latin typeface="Public Sans Bold"/>
              </a:rPr>
              <a:t>when there is no power to the computer. </a:t>
            </a:r>
          </a:p>
          <a:p>
            <a:pPr>
              <a:lnSpc>
                <a:spcPts val="4541"/>
              </a:lnSpc>
            </a:pPr>
          </a:p>
          <a:p>
            <a:pPr marL="700337" indent="-350168" lvl="1">
              <a:lnSpc>
                <a:spcPts val="4541"/>
              </a:lnSpc>
              <a:buFont typeface="Arial"/>
              <a:buChar char="•"/>
            </a:pPr>
            <a:r>
              <a:rPr lang="en-US" sz="3243" spc="162">
                <a:solidFill>
                  <a:srgbClr val="EFEFEF"/>
                </a:solidFill>
                <a:latin typeface="Public Sans Bold"/>
              </a:rPr>
              <a:t>The most common type of secondary storage device is the disk drive. A traditional disk drive stores data by magnetically encoding it onto a spinning circular disk. </a:t>
            </a:r>
          </a:p>
          <a:p>
            <a:pPr>
              <a:lnSpc>
                <a:spcPts val="4541"/>
              </a:lnSpc>
            </a:pPr>
          </a:p>
          <a:p>
            <a:pPr marL="700337" indent="-350168" lvl="1">
              <a:lnSpc>
                <a:spcPts val="4541"/>
              </a:lnSpc>
              <a:buFont typeface="Arial"/>
              <a:buChar char="•"/>
            </a:pPr>
            <a:r>
              <a:rPr lang="en-US" sz="3243" spc="162">
                <a:solidFill>
                  <a:srgbClr val="EFEFEF"/>
                </a:solidFill>
                <a:latin typeface="Public Sans Bold"/>
              </a:rPr>
              <a:t>External storage devices, which connect to one of the computer’s communication ports, are also available. External storage devices can be used to create backup copies of important data or to move data to another computer.</a:t>
            </a:r>
          </a:p>
          <a:p>
            <a:pPr marL="700337" indent="-350168" lvl="1">
              <a:lnSpc>
                <a:spcPts val="4541"/>
              </a:lnSpc>
              <a:buFont typeface="Arial"/>
              <a:buChar char="•"/>
            </a:pPr>
          </a:p>
          <a:p>
            <a:pPr algn="r">
              <a:lnSpc>
                <a:spcPts val="4121"/>
              </a:lnSpc>
            </a:pPr>
          </a:p>
        </p:txBody>
      </p:sp>
      <p:sp>
        <p:nvSpPr>
          <p:cNvPr name="Freeform 3" id="3"/>
          <p:cNvSpPr/>
          <p:nvPr/>
        </p:nvSpPr>
        <p:spPr>
          <a:xfrm flipH="false" flipV="false" rot="0">
            <a:off x="13760374" y="8026370"/>
            <a:ext cx="2558173" cy="1795372"/>
          </a:xfrm>
          <a:custGeom>
            <a:avLst/>
            <a:gdLst/>
            <a:ahLst/>
            <a:cxnLst/>
            <a:rect r="r" b="b" t="t" l="l"/>
            <a:pathLst>
              <a:path h="1795372" w="2558173">
                <a:moveTo>
                  <a:pt x="0" y="0"/>
                </a:moveTo>
                <a:lnTo>
                  <a:pt x="2558173" y="0"/>
                </a:lnTo>
                <a:lnTo>
                  <a:pt x="2558173" y="1795372"/>
                </a:lnTo>
                <a:lnTo>
                  <a:pt x="0" y="1795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01893" y="8026370"/>
            <a:ext cx="2413240" cy="1562025"/>
          </a:xfrm>
          <a:custGeom>
            <a:avLst/>
            <a:gdLst/>
            <a:ahLst/>
            <a:cxnLst/>
            <a:rect r="r" b="b" t="t" l="l"/>
            <a:pathLst>
              <a:path h="1562025" w="2413240">
                <a:moveTo>
                  <a:pt x="0" y="0"/>
                </a:moveTo>
                <a:lnTo>
                  <a:pt x="2413241" y="0"/>
                </a:lnTo>
                <a:lnTo>
                  <a:pt x="2413241" y="1562024"/>
                </a:lnTo>
                <a:lnTo>
                  <a:pt x="0" y="1562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445453"/>
            <a:ext cx="16230600" cy="1052195"/>
          </a:xfrm>
          <a:prstGeom prst="rect">
            <a:avLst/>
          </a:prstGeom>
        </p:spPr>
        <p:txBody>
          <a:bodyPr anchor="t" rtlCol="false" tIns="0" lIns="0" bIns="0" rIns="0">
            <a:spAutoFit/>
          </a:bodyPr>
          <a:lstStyle/>
          <a:p>
            <a:pPr algn="ctr">
              <a:lnSpc>
                <a:spcPts val="8680"/>
              </a:lnSpc>
              <a:spcBef>
                <a:spcPct val="0"/>
              </a:spcBef>
            </a:pPr>
            <a:r>
              <a:rPr lang="en-US" sz="6200">
                <a:solidFill>
                  <a:srgbClr val="EFEFEF"/>
                </a:solidFill>
                <a:latin typeface="PT Serif"/>
              </a:rPr>
              <a:t>SECONDARY STORAGE DEVICE</a:t>
            </a:r>
          </a:p>
        </p:txBody>
      </p:sp>
      <p:sp>
        <p:nvSpPr>
          <p:cNvPr name="TextBox 6" id="6"/>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FFFFFF"/>
                </a:solidFill>
                <a:latin typeface="Public Sans Bold"/>
              </a:rPr>
              <a:t>NAVITHA GUNALAN</a:t>
            </a:r>
          </a:p>
          <a:p>
            <a:pPr>
              <a:lnSpc>
                <a:spcPts val="1539"/>
              </a:lnSpc>
            </a:pPr>
            <a:r>
              <a:rPr lang="en-US" sz="1399" spc="69">
                <a:solidFill>
                  <a:srgbClr val="FFFFFF"/>
                </a:solidFill>
                <a:latin typeface="Public Sans Bold"/>
              </a:rPr>
              <a:t>INTRODUCTION TO PROGRAMMING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2761194" y="331787"/>
            <a:ext cx="12765613" cy="935946"/>
            <a:chOff x="0" y="0"/>
            <a:chExt cx="1631767" cy="119638"/>
          </a:xfrm>
        </p:grpSpPr>
        <p:sp>
          <p:nvSpPr>
            <p:cNvPr name="Freeform 3" id="3"/>
            <p:cNvSpPr/>
            <p:nvPr/>
          </p:nvSpPr>
          <p:spPr>
            <a:xfrm flipH="false" flipV="false" rot="0">
              <a:off x="0" y="0"/>
              <a:ext cx="1631767" cy="119638"/>
            </a:xfrm>
            <a:custGeom>
              <a:avLst/>
              <a:gdLst/>
              <a:ahLst/>
              <a:cxnLst/>
              <a:rect r="r" b="b" t="t" l="l"/>
              <a:pathLst>
                <a:path h="119638" w="1631767">
                  <a:moveTo>
                    <a:pt x="0" y="0"/>
                  </a:moveTo>
                  <a:lnTo>
                    <a:pt x="1631767" y="0"/>
                  </a:lnTo>
                  <a:lnTo>
                    <a:pt x="1631767" y="119638"/>
                  </a:lnTo>
                  <a:lnTo>
                    <a:pt x="0" y="119638"/>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5" id="5"/>
          <p:cNvSpPr/>
          <p:nvPr/>
        </p:nvSpPr>
        <p:spPr>
          <a:xfrm flipH="false" flipV="false" rot="0">
            <a:off x="13173341" y="2198298"/>
            <a:ext cx="1565373" cy="2264554"/>
          </a:xfrm>
          <a:custGeom>
            <a:avLst/>
            <a:gdLst/>
            <a:ahLst/>
            <a:cxnLst/>
            <a:rect r="r" b="b" t="t" l="l"/>
            <a:pathLst>
              <a:path h="2264554" w="1565373">
                <a:moveTo>
                  <a:pt x="0" y="0"/>
                </a:moveTo>
                <a:lnTo>
                  <a:pt x="1565373" y="0"/>
                </a:lnTo>
                <a:lnTo>
                  <a:pt x="1565373" y="2264554"/>
                </a:lnTo>
                <a:lnTo>
                  <a:pt x="0" y="2264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31758" y="6210712"/>
            <a:ext cx="3625545" cy="2781782"/>
          </a:xfrm>
          <a:custGeom>
            <a:avLst/>
            <a:gdLst/>
            <a:ahLst/>
            <a:cxnLst/>
            <a:rect r="r" b="b" t="t" l="l"/>
            <a:pathLst>
              <a:path h="2781782" w="3625545">
                <a:moveTo>
                  <a:pt x="0" y="0"/>
                </a:moveTo>
                <a:lnTo>
                  <a:pt x="3625544" y="0"/>
                </a:lnTo>
                <a:lnTo>
                  <a:pt x="3625544" y="2781781"/>
                </a:lnTo>
                <a:lnTo>
                  <a:pt x="0" y="27817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323972" y="404197"/>
            <a:ext cx="13640055" cy="705402"/>
          </a:xfrm>
          <a:prstGeom prst="rect">
            <a:avLst/>
          </a:prstGeom>
        </p:spPr>
        <p:txBody>
          <a:bodyPr anchor="t" rtlCol="false" tIns="0" lIns="0" bIns="0" rIns="0">
            <a:spAutoFit/>
          </a:bodyPr>
          <a:lstStyle/>
          <a:p>
            <a:pPr algn="ctr">
              <a:lnSpc>
                <a:spcPts val="5744"/>
              </a:lnSpc>
              <a:spcBef>
                <a:spcPct val="0"/>
              </a:spcBef>
            </a:pPr>
            <a:r>
              <a:rPr lang="en-US" sz="4103" spc="820">
                <a:solidFill>
                  <a:srgbClr val="1A0262"/>
                </a:solidFill>
                <a:latin typeface="Public Sans Bold"/>
              </a:rPr>
              <a:t>INPUT AND OUTPUT DEVICES</a:t>
            </a:r>
          </a:p>
        </p:txBody>
      </p:sp>
      <p:grpSp>
        <p:nvGrpSpPr>
          <p:cNvPr name="Group 8" id="8"/>
          <p:cNvGrpSpPr/>
          <p:nvPr/>
        </p:nvGrpSpPr>
        <p:grpSpPr>
          <a:xfrm rot="0">
            <a:off x="3602831" y="2198298"/>
            <a:ext cx="7677940" cy="4006166"/>
            <a:chOff x="0" y="0"/>
            <a:chExt cx="10237254" cy="5341555"/>
          </a:xfrm>
        </p:grpSpPr>
        <p:sp>
          <p:nvSpPr>
            <p:cNvPr name="TextBox 9" id="9"/>
            <p:cNvSpPr txBox="true"/>
            <p:nvPr/>
          </p:nvSpPr>
          <p:spPr>
            <a:xfrm rot="0">
              <a:off x="0" y="896353"/>
              <a:ext cx="10237254" cy="3069590"/>
            </a:xfrm>
            <a:prstGeom prst="rect">
              <a:avLst/>
            </a:prstGeom>
          </p:spPr>
          <p:txBody>
            <a:bodyPr anchor="t" rtlCol="false" tIns="0" lIns="0" bIns="0" rIns="0">
              <a:spAutoFit/>
            </a:bodyPr>
            <a:lstStyle/>
            <a:p>
              <a:pPr algn="ctr">
                <a:lnSpc>
                  <a:spcPts val="3779"/>
                </a:lnSpc>
              </a:pPr>
              <a:r>
                <a:rPr lang="en-US" sz="2699">
                  <a:solidFill>
                    <a:srgbClr val="000000"/>
                  </a:solidFill>
                  <a:latin typeface="Public Sans 1"/>
                </a:rPr>
                <a:t>Input is any data the computer collects from people and from other devices. The component</a:t>
              </a:r>
            </a:p>
            <a:p>
              <a:pPr algn="ctr">
                <a:lnSpc>
                  <a:spcPts val="3779"/>
                </a:lnSpc>
              </a:pPr>
              <a:r>
                <a:rPr lang="en-US" sz="2699">
                  <a:solidFill>
                    <a:srgbClr val="000000"/>
                  </a:solidFill>
                  <a:latin typeface="Public Sans 1"/>
                </a:rPr>
                <a:t>that collects the data and sends it to the computer is called an input device.</a:t>
              </a:r>
            </a:p>
            <a:p>
              <a:pPr algn="ctr">
                <a:lnSpc>
                  <a:spcPts val="3359"/>
                </a:lnSpc>
                <a:spcBef>
                  <a:spcPct val="0"/>
                </a:spcBef>
              </a:pPr>
            </a:p>
          </p:txBody>
        </p:sp>
        <p:sp>
          <p:nvSpPr>
            <p:cNvPr name="TextBox 10" id="10"/>
            <p:cNvSpPr txBox="true"/>
            <p:nvPr/>
          </p:nvSpPr>
          <p:spPr>
            <a:xfrm rot="0">
              <a:off x="0" y="-66675"/>
              <a:ext cx="10237254" cy="707602"/>
            </a:xfrm>
            <a:prstGeom prst="rect">
              <a:avLst/>
            </a:prstGeom>
          </p:spPr>
          <p:txBody>
            <a:bodyPr anchor="t" rtlCol="false" tIns="0" lIns="0" bIns="0" rIns="0">
              <a:spAutoFit/>
            </a:bodyPr>
            <a:lstStyle/>
            <a:p>
              <a:pPr algn="ctr">
                <a:lnSpc>
                  <a:spcPts val="4479"/>
                </a:lnSpc>
                <a:spcBef>
                  <a:spcPct val="0"/>
                </a:spcBef>
              </a:pPr>
              <a:r>
                <a:rPr lang="en-US" sz="3199">
                  <a:solidFill>
                    <a:srgbClr val="1A0262"/>
                  </a:solidFill>
                  <a:latin typeface="Public Sans Bold"/>
                </a:rPr>
                <a:t>INPUT DEVICE</a:t>
              </a:r>
            </a:p>
          </p:txBody>
        </p:sp>
        <p:sp>
          <p:nvSpPr>
            <p:cNvPr name="TextBox 11" id="11"/>
            <p:cNvSpPr txBox="true"/>
            <p:nvPr/>
          </p:nvSpPr>
          <p:spPr>
            <a:xfrm rot="0">
              <a:off x="0" y="4248085"/>
              <a:ext cx="10237254" cy="1093470"/>
            </a:xfrm>
            <a:prstGeom prst="rect">
              <a:avLst/>
            </a:prstGeom>
          </p:spPr>
          <p:txBody>
            <a:bodyPr anchor="t" rtlCol="false" tIns="0" lIns="0" bIns="0" rIns="0">
              <a:spAutoFit/>
            </a:bodyPr>
            <a:lstStyle/>
            <a:p>
              <a:pPr algn="ctr">
                <a:lnSpc>
                  <a:spcPts val="3359"/>
                </a:lnSpc>
              </a:pPr>
            </a:p>
            <a:p>
              <a:pPr algn="ctr">
                <a:lnSpc>
                  <a:spcPts val="3359"/>
                </a:lnSpc>
                <a:spcBef>
                  <a:spcPct val="0"/>
                </a:spcBef>
              </a:pPr>
            </a:p>
          </p:txBody>
        </p:sp>
      </p:grpSp>
      <p:grpSp>
        <p:nvGrpSpPr>
          <p:cNvPr name="Group 12" id="12"/>
          <p:cNvGrpSpPr/>
          <p:nvPr/>
        </p:nvGrpSpPr>
        <p:grpSpPr>
          <a:xfrm rot="0">
            <a:off x="9144000" y="6210712"/>
            <a:ext cx="7752776" cy="3454986"/>
            <a:chOff x="0" y="0"/>
            <a:chExt cx="10337035" cy="4606649"/>
          </a:xfrm>
        </p:grpSpPr>
        <p:sp>
          <p:nvSpPr>
            <p:cNvPr name="TextBox 13" id="13"/>
            <p:cNvSpPr txBox="true"/>
            <p:nvPr/>
          </p:nvSpPr>
          <p:spPr>
            <a:xfrm rot="0">
              <a:off x="0" y="4071979"/>
              <a:ext cx="10337035" cy="534670"/>
            </a:xfrm>
            <a:prstGeom prst="rect">
              <a:avLst/>
            </a:prstGeom>
          </p:spPr>
          <p:txBody>
            <a:bodyPr anchor="t" rtlCol="false" tIns="0" lIns="0" bIns="0" rIns="0">
              <a:spAutoFit/>
            </a:bodyPr>
            <a:lstStyle/>
            <a:p>
              <a:pPr algn="ctr">
                <a:lnSpc>
                  <a:spcPts val="3359"/>
                </a:lnSpc>
                <a:spcBef>
                  <a:spcPct val="0"/>
                </a:spcBef>
              </a:pPr>
            </a:p>
          </p:txBody>
        </p:sp>
        <p:sp>
          <p:nvSpPr>
            <p:cNvPr name="TextBox 14" id="14"/>
            <p:cNvSpPr txBox="true"/>
            <p:nvPr/>
          </p:nvSpPr>
          <p:spPr>
            <a:xfrm rot="0">
              <a:off x="0" y="-66675"/>
              <a:ext cx="10337035" cy="707602"/>
            </a:xfrm>
            <a:prstGeom prst="rect">
              <a:avLst/>
            </a:prstGeom>
          </p:spPr>
          <p:txBody>
            <a:bodyPr anchor="t" rtlCol="false" tIns="0" lIns="0" bIns="0" rIns="0">
              <a:spAutoFit/>
            </a:bodyPr>
            <a:lstStyle/>
            <a:p>
              <a:pPr algn="ctr">
                <a:lnSpc>
                  <a:spcPts val="4479"/>
                </a:lnSpc>
                <a:spcBef>
                  <a:spcPct val="0"/>
                </a:spcBef>
              </a:pPr>
              <a:r>
                <a:rPr lang="en-US" sz="3199">
                  <a:solidFill>
                    <a:srgbClr val="1A0262"/>
                  </a:solidFill>
                  <a:latin typeface="Public Sans Bold"/>
                </a:rPr>
                <a:t>OUTPUT DEVICE</a:t>
              </a:r>
            </a:p>
          </p:txBody>
        </p:sp>
        <p:sp>
          <p:nvSpPr>
            <p:cNvPr name="TextBox 15" id="15"/>
            <p:cNvSpPr txBox="true"/>
            <p:nvPr/>
          </p:nvSpPr>
          <p:spPr>
            <a:xfrm rot="0">
              <a:off x="0" y="896353"/>
              <a:ext cx="10337035" cy="2893483"/>
            </a:xfrm>
            <a:prstGeom prst="rect">
              <a:avLst/>
            </a:prstGeom>
          </p:spPr>
          <p:txBody>
            <a:bodyPr anchor="t" rtlCol="false" tIns="0" lIns="0" bIns="0" rIns="0">
              <a:spAutoFit/>
            </a:bodyPr>
            <a:lstStyle/>
            <a:p>
              <a:pPr algn="ctr">
                <a:lnSpc>
                  <a:spcPts val="3499"/>
                </a:lnSpc>
              </a:pPr>
              <a:r>
                <a:rPr lang="en-US" sz="2499">
                  <a:solidFill>
                    <a:srgbClr val="000000"/>
                  </a:solidFill>
                  <a:latin typeface="Public Sans 1"/>
                </a:rPr>
                <a:t>Output is any data the computer produces for people or for other devices. It might be</a:t>
              </a:r>
            </a:p>
            <a:p>
              <a:pPr algn="ctr">
                <a:lnSpc>
                  <a:spcPts val="3499"/>
                </a:lnSpc>
              </a:pPr>
              <a:r>
                <a:rPr lang="en-US" sz="2499">
                  <a:solidFill>
                    <a:srgbClr val="000000"/>
                  </a:solidFill>
                  <a:latin typeface="Public Sans 1"/>
                </a:rPr>
                <a:t>a sales report, a list of names, or a graphic image. The data is sent to an output device,</a:t>
              </a:r>
            </a:p>
            <a:p>
              <a:pPr algn="ctr">
                <a:lnSpc>
                  <a:spcPts val="3499"/>
                </a:lnSpc>
                <a:spcBef>
                  <a:spcPct val="0"/>
                </a:spcBef>
              </a:pPr>
              <a:r>
                <a:rPr lang="en-US" sz="2499">
                  <a:solidFill>
                    <a:srgbClr val="000000"/>
                  </a:solidFill>
                  <a:latin typeface="Public Sans 1"/>
                </a:rPr>
                <a:t>which formats and presents it. </a:t>
              </a:r>
            </a:p>
          </p:txBody>
        </p:sp>
      </p:grpSp>
      <p:sp>
        <p:nvSpPr>
          <p:cNvPr name="TextBox 16" id="16"/>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000000"/>
                </a:solidFill>
                <a:latin typeface="Public Sans Bold"/>
              </a:rPr>
              <a:t>NAVITHA GUNALAN</a:t>
            </a:r>
          </a:p>
          <a:p>
            <a:pPr>
              <a:lnSpc>
                <a:spcPts val="1539"/>
              </a:lnSpc>
            </a:pPr>
            <a:r>
              <a:rPr lang="en-US" sz="1399" spc="69">
                <a:solidFill>
                  <a:srgbClr val="000000"/>
                </a:solidFill>
                <a:latin typeface="Public Sans Bold"/>
              </a:rPr>
              <a:t>INTRODUCTION TO PROGRAMMING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69680">
            <a:off x="2761194" y="331787"/>
            <a:ext cx="12765613" cy="935946"/>
            <a:chOff x="0" y="0"/>
            <a:chExt cx="1631767" cy="119638"/>
          </a:xfrm>
        </p:grpSpPr>
        <p:sp>
          <p:nvSpPr>
            <p:cNvPr name="Freeform 3" id="3"/>
            <p:cNvSpPr/>
            <p:nvPr/>
          </p:nvSpPr>
          <p:spPr>
            <a:xfrm flipH="false" flipV="false" rot="0">
              <a:off x="0" y="0"/>
              <a:ext cx="1631767" cy="119638"/>
            </a:xfrm>
            <a:custGeom>
              <a:avLst/>
              <a:gdLst/>
              <a:ahLst/>
              <a:cxnLst/>
              <a:rect r="r" b="b" t="t" l="l"/>
              <a:pathLst>
                <a:path h="119638" w="1631767">
                  <a:moveTo>
                    <a:pt x="0" y="0"/>
                  </a:moveTo>
                  <a:lnTo>
                    <a:pt x="1631767" y="0"/>
                  </a:lnTo>
                  <a:lnTo>
                    <a:pt x="1631767" y="119638"/>
                  </a:lnTo>
                  <a:lnTo>
                    <a:pt x="0" y="119638"/>
                  </a:lnTo>
                  <a:close/>
                </a:path>
              </a:pathLst>
            </a:custGeom>
            <a:solidFill>
              <a:srgbClr val="DAF662"/>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1400"/>
                </a:lnSpc>
              </a:pPr>
            </a:p>
          </p:txBody>
        </p:sp>
      </p:grpSp>
      <p:sp>
        <p:nvSpPr>
          <p:cNvPr name="Freeform 5" id="5"/>
          <p:cNvSpPr/>
          <p:nvPr/>
        </p:nvSpPr>
        <p:spPr>
          <a:xfrm flipH="false" flipV="false" rot="0">
            <a:off x="13020388" y="2198298"/>
            <a:ext cx="3207817" cy="2566253"/>
          </a:xfrm>
          <a:custGeom>
            <a:avLst/>
            <a:gdLst/>
            <a:ahLst/>
            <a:cxnLst/>
            <a:rect r="r" b="b" t="t" l="l"/>
            <a:pathLst>
              <a:path h="2566253" w="3207817">
                <a:moveTo>
                  <a:pt x="0" y="0"/>
                </a:moveTo>
                <a:lnTo>
                  <a:pt x="3207817" y="0"/>
                </a:lnTo>
                <a:lnTo>
                  <a:pt x="3207817" y="2566253"/>
                </a:lnTo>
                <a:lnTo>
                  <a:pt x="0" y="2566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15903" y="5728215"/>
            <a:ext cx="2725898" cy="2725898"/>
          </a:xfrm>
          <a:custGeom>
            <a:avLst/>
            <a:gdLst/>
            <a:ahLst/>
            <a:cxnLst/>
            <a:rect r="r" b="b" t="t" l="l"/>
            <a:pathLst>
              <a:path h="2725898" w="2725898">
                <a:moveTo>
                  <a:pt x="0" y="0"/>
                </a:moveTo>
                <a:lnTo>
                  <a:pt x="2725899" y="0"/>
                </a:lnTo>
                <a:lnTo>
                  <a:pt x="2725899" y="2725898"/>
                </a:lnTo>
                <a:lnTo>
                  <a:pt x="0" y="2725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323972" y="404197"/>
            <a:ext cx="13640055" cy="705402"/>
          </a:xfrm>
          <a:prstGeom prst="rect">
            <a:avLst/>
          </a:prstGeom>
        </p:spPr>
        <p:txBody>
          <a:bodyPr anchor="t" rtlCol="false" tIns="0" lIns="0" bIns="0" rIns="0">
            <a:spAutoFit/>
          </a:bodyPr>
          <a:lstStyle/>
          <a:p>
            <a:pPr algn="ctr">
              <a:lnSpc>
                <a:spcPts val="5744"/>
              </a:lnSpc>
              <a:spcBef>
                <a:spcPct val="0"/>
              </a:spcBef>
            </a:pPr>
            <a:r>
              <a:rPr lang="en-US" sz="4103" spc="820">
                <a:solidFill>
                  <a:srgbClr val="1A0262"/>
                </a:solidFill>
                <a:latin typeface="Public Sans Bold"/>
              </a:rPr>
              <a:t>SOFTWARE</a:t>
            </a:r>
          </a:p>
        </p:txBody>
      </p:sp>
      <p:grpSp>
        <p:nvGrpSpPr>
          <p:cNvPr name="Group 8" id="8"/>
          <p:cNvGrpSpPr/>
          <p:nvPr/>
        </p:nvGrpSpPr>
        <p:grpSpPr>
          <a:xfrm rot="0">
            <a:off x="3602831" y="2198298"/>
            <a:ext cx="7677940" cy="3529916"/>
            <a:chOff x="0" y="0"/>
            <a:chExt cx="10237254" cy="4706555"/>
          </a:xfrm>
        </p:grpSpPr>
        <p:sp>
          <p:nvSpPr>
            <p:cNvPr name="TextBox 9" id="9"/>
            <p:cNvSpPr txBox="true"/>
            <p:nvPr/>
          </p:nvSpPr>
          <p:spPr>
            <a:xfrm rot="0">
              <a:off x="0" y="896353"/>
              <a:ext cx="10237254" cy="2434590"/>
            </a:xfrm>
            <a:prstGeom prst="rect">
              <a:avLst/>
            </a:prstGeom>
          </p:spPr>
          <p:txBody>
            <a:bodyPr anchor="t" rtlCol="false" tIns="0" lIns="0" bIns="0" rIns="0">
              <a:spAutoFit/>
            </a:bodyPr>
            <a:lstStyle/>
            <a:p>
              <a:pPr algn="ctr">
                <a:lnSpc>
                  <a:spcPts val="3779"/>
                </a:lnSpc>
              </a:pPr>
              <a:r>
                <a:rPr lang="en-US" sz="2699">
                  <a:solidFill>
                    <a:srgbClr val="000000"/>
                  </a:solidFill>
                  <a:latin typeface="Public Sans 1"/>
                </a:rPr>
                <a:t>The programs that control and manage the basic operations of a computer are generally</a:t>
              </a:r>
            </a:p>
            <a:p>
              <a:pPr algn="ctr">
                <a:lnSpc>
                  <a:spcPts val="3779"/>
                </a:lnSpc>
              </a:pPr>
              <a:r>
                <a:rPr lang="en-US" sz="2699">
                  <a:solidFill>
                    <a:srgbClr val="000000"/>
                  </a:solidFill>
                  <a:latin typeface="Public Sans 1"/>
                </a:rPr>
                <a:t>referred to as system software. </a:t>
              </a:r>
            </a:p>
            <a:p>
              <a:pPr algn="ctr">
                <a:lnSpc>
                  <a:spcPts val="3359"/>
                </a:lnSpc>
                <a:spcBef>
                  <a:spcPct val="0"/>
                </a:spcBef>
              </a:pPr>
            </a:p>
          </p:txBody>
        </p:sp>
        <p:sp>
          <p:nvSpPr>
            <p:cNvPr name="TextBox 10" id="10"/>
            <p:cNvSpPr txBox="true"/>
            <p:nvPr/>
          </p:nvSpPr>
          <p:spPr>
            <a:xfrm rot="0">
              <a:off x="0" y="-66675"/>
              <a:ext cx="10237254" cy="707602"/>
            </a:xfrm>
            <a:prstGeom prst="rect">
              <a:avLst/>
            </a:prstGeom>
          </p:spPr>
          <p:txBody>
            <a:bodyPr anchor="t" rtlCol="false" tIns="0" lIns="0" bIns="0" rIns="0">
              <a:spAutoFit/>
            </a:bodyPr>
            <a:lstStyle/>
            <a:p>
              <a:pPr algn="ctr">
                <a:lnSpc>
                  <a:spcPts val="4479"/>
                </a:lnSpc>
                <a:spcBef>
                  <a:spcPct val="0"/>
                </a:spcBef>
              </a:pPr>
              <a:r>
                <a:rPr lang="en-US" sz="3199">
                  <a:solidFill>
                    <a:srgbClr val="1A0262"/>
                  </a:solidFill>
                  <a:latin typeface="Public Sans Bold"/>
                </a:rPr>
                <a:t>SYSTEM SOFTWARE</a:t>
              </a:r>
            </a:p>
          </p:txBody>
        </p:sp>
        <p:sp>
          <p:nvSpPr>
            <p:cNvPr name="TextBox 11" id="11"/>
            <p:cNvSpPr txBox="true"/>
            <p:nvPr/>
          </p:nvSpPr>
          <p:spPr>
            <a:xfrm rot="0">
              <a:off x="0" y="3613085"/>
              <a:ext cx="10237254" cy="1093470"/>
            </a:xfrm>
            <a:prstGeom prst="rect">
              <a:avLst/>
            </a:prstGeom>
          </p:spPr>
          <p:txBody>
            <a:bodyPr anchor="t" rtlCol="false" tIns="0" lIns="0" bIns="0" rIns="0">
              <a:spAutoFit/>
            </a:bodyPr>
            <a:lstStyle/>
            <a:p>
              <a:pPr algn="ctr">
                <a:lnSpc>
                  <a:spcPts val="3359"/>
                </a:lnSpc>
              </a:pPr>
            </a:p>
            <a:p>
              <a:pPr algn="ctr">
                <a:lnSpc>
                  <a:spcPts val="3359"/>
                </a:lnSpc>
                <a:spcBef>
                  <a:spcPct val="0"/>
                </a:spcBef>
              </a:pPr>
            </a:p>
          </p:txBody>
        </p:sp>
      </p:grpSp>
      <p:grpSp>
        <p:nvGrpSpPr>
          <p:cNvPr name="Group 12" id="12"/>
          <p:cNvGrpSpPr/>
          <p:nvPr/>
        </p:nvGrpSpPr>
        <p:grpSpPr>
          <a:xfrm rot="0">
            <a:off x="9144000" y="6210712"/>
            <a:ext cx="7752776" cy="2578686"/>
            <a:chOff x="0" y="0"/>
            <a:chExt cx="10337035" cy="3438249"/>
          </a:xfrm>
        </p:grpSpPr>
        <p:sp>
          <p:nvSpPr>
            <p:cNvPr name="TextBox 13" id="13"/>
            <p:cNvSpPr txBox="true"/>
            <p:nvPr/>
          </p:nvSpPr>
          <p:spPr>
            <a:xfrm rot="0">
              <a:off x="0" y="2903579"/>
              <a:ext cx="10337035" cy="534670"/>
            </a:xfrm>
            <a:prstGeom prst="rect">
              <a:avLst/>
            </a:prstGeom>
          </p:spPr>
          <p:txBody>
            <a:bodyPr anchor="t" rtlCol="false" tIns="0" lIns="0" bIns="0" rIns="0">
              <a:spAutoFit/>
            </a:bodyPr>
            <a:lstStyle/>
            <a:p>
              <a:pPr algn="ctr">
                <a:lnSpc>
                  <a:spcPts val="3359"/>
                </a:lnSpc>
                <a:spcBef>
                  <a:spcPct val="0"/>
                </a:spcBef>
              </a:pPr>
            </a:p>
          </p:txBody>
        </p:sp>
        <p:sp>
          <p:nvSpPr>
            <p:cNvPr name="TextBox 14" id="14"/>
            <p:cNvSpPr txBox="true"/>
            <p:nvPr/>
          </p:nvSpPr>
          <p:spPr>
            <a:xfrm rot="0">
              <a:off x="0" y="-66675"/>
              <a:ext cx="10337035" cy="707602"/>
            </a:xfrm>
            <a:prstGeom prst="rect">
              <a:avLst/>
            </a:prstGeom>
          </p:spPr>
          <p:txBody>
            <a:bodyPr anchor="t" rtlCol="false" tIns="0" lIns="0" bIns="0" rIns="0">
              <a:spAutoFit/>
            </a:bodyPr>
            <a:lstStyle/>
            <a:p>
              <a:pPr algn="ctr">
                <a:lnSpc>
                  <a:spcPts val="4479"/>
                </a:lnSpc>
                <a:spcBef>
                  <a:spcPct val="0"/>
                </a:spcBef>
              </a:pPr>
              <a:r>
                <a:rPr lang="en-US" sz="3199">
                  <a:solidFill>
                    <a:srgbClr val="1A0262"/>
                  </a:solidFill>
                  <a:latin typeface="Public Sans Bold"/>
                </a:rPr>
                <a:t>APPLICATION SOFTWARE</a:t>
              </a:r>
            </a:p>
          </p:txBody>
        </p:sp>
        <p:sp>
          <p:nvSpPr>
            <p:cNvPr name="TextBox 15" id="15"/>
            <p:cNvSpPr txBox="true"/>
            <p:nvPr/>
          </p:nvSpPr>
          <p:spPr>
            <a:xfrm rot="0">
              <a:off x="0" y="896353"/>
              <a:ext cx="10337035" cy="1725083"/>
            </a:xfrm>
            <a:prstGeom prst="rect">
              <a:avLst/>
            </a:prstGeom>
          </p:spPr>
          <p:txBody>
            <a:bodyPr anchor="t" rtlCol="false" tIns="0" lIns="0" bIns="0" rIns="0">
              <a:spAutoFit/>
            </a:bodyPr>
            <a:lstStyle/>
            <a:p>
              <a:pPr algn="ctr">
                <a:lnSpc>
                  <a:spcPts val="3499"/>
                </a:lnSpc>
              </a:pPr>
              <a:r>
                <a:rPr lang="en-US" sz="2499">
                  <a:solidFill>
                    <a:srgbClr val="000000"/>
                  </a:solidFill>
                  <a:latin typeface="Public Sans 1"/>
                </a:rPr>
                <a:t>Programs that make a computer useful for everyday tasks are known as application software</a:t>
              </a:r>
            </a:p>
            <a:p>
              <a:pPr algn="ctr">
                <a:lnSpc>
                  <a:spcPts val="3499"/>
                </a:lnSpc>
                <a:spcBef>
                  <a:spcPct val="0"/>
                </a:spcBef>
              </a:pPr>
            </a:p>
          </p:txBody>
        </p:sp>
      </p:grpSp>
      <p:sp>
        <p:nvSpPr>
          <p:cNvPr name="TextBox 16" id="16"/>
          <p:cNvSpPr txBox="true"/>
          <p:nvPr/>
        </p:nvSpPr>
        <p:spPr>
          <a:xfrm rot="0">
            <a:off x="540241" y="9714593"/>
            <a:ext cx="6125181" cy="389255"/>
          </a:xfrm>
          <a:prstGeom prst="rect">
            <a:avLst/>
          </a:prstGeom>
        </p:spPr>
        <p:txBody>
          <a:bodyPr anchor="t" rtlCol="false" tIns="0" lIns="0" bIns="0" rIns="0">
            <a:spAutoFit/>
          </a:bodyPr>
          <a:lstStyle/>
          <a:p>
            <a:pPr>
              <a:lnSpc>
                <a:spcPts val="1539"/>
              </a:lnSpc>
            </a:pPr>
            <a:r>
              <a:rPr lang="en-US" sz="1399" spc="69">
                <a:solidFill>
                  <a:srgbClr val="000000"/>
                </a:solidFill>
                <a:latin typeface="Public Sans Bold"/>
              </a:rPr>
              <a:t>NAVITHA GUNALAN</a:t>
            </a:r>
          </a:p>
          <a:p>
            <a:pPr>
              <a:lnSpc>
                <a:spcPts val="1539"/>
              </a:lnSpc>
            </a:pPr>
            <a:r>
              <a:rPr lang="en-US" sz="1399" spc="69">
                <a:solidFill>
                  <a:srgbClr val="000000"/>
                </a:solidFill>
                <a:latin typeface="Public Sans Bold"/>
              </a:rPr>
              <a:t>INTRODUCTION TO PROGRAMMING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DAFm4AnSyig</dc:identifier>
  <dcterms:modified xsi:type="dcterms:W3CDTF">2011-08-01T06:04:30Z</dcterms:modified>
  <cp:revision>1</cp:revision>
  <dc:title>Introduction in PROGRAMMING</dc:title>
</cp:coreProperties>
</file>